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95" r:id="rId3"/>
    <p:sldId id="258" r:id="rId4"/>
    <p:sldId id="259" r:id="rId5"/>
    <p:sldId id="260" r:id="rId6"/>
    <p:sldId id="292" r:id="rId7"/>
    <p:sldId id="299" r:id="rId8"/>
    <p:sldId id="261" r:id="rId9"/>
    <p:sldId id="262" r:id="rId10"/>
    <p:sldId id="263" r:id="rId11"/>
    <p:sldId id="301" r:id="rId12"/>
    <p:sldId id="302" r:id="rId13"/>
    <p:sldId id="303" r:id="rId14"/>
    <p:sldId id="293" r:id="rId15"/>
    <p:sldId id="294" r:id="rId16"/>
    <p:sldId id="300" r:id="rId17"/>
    <p:sldId id="304"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87" r:id="rId32"/>
    <p:sldId id="288" r:id="rId33"/>
    <p:sldId id="289" r:id="rId34"/>
    <p:sldId id="290" r:id="rId35"/>
    <p:sldId id="305" r:id="rId36"/>
    <p:sldId id="306" r:id="rId37"/>
    <p:sldId id="291" r:id="rId38"/>
  </p:sldIdLst>
  <p:sldSz cx="9144000" cy="6858000" type="screen4x3"/>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074" y="-84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6BE04EC5-A69F-4232-B375-5CCDBC3BDE65}" type="datetimeFigureOut">
              <a:rPr lang="de-DE" smtClean="0"/>
              <a:t>12.05.2013</a:t>
            </a:fld>
            <a:endParaRPr lang="de-DE"/>
          </a:p>
        </p:txBody>
      </p:sp>
      <p:sp>
        <p:nvSpPr>
          <p:cNvPr id="4" name="Folienbildplatzhalt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709613" y="4860925"/>
            <a:ext cx="5680075" cy="4605338"/>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0DFF4CEE-5AEB-4074-A9AD-CD85C1222800}" type="slidenum">
              <a:rPr lang="de-DE" smtClean="0"/>
              <a:t>‹Nr.›</a:t>
            </a:fld>
            <a:endParaRPr lang="de-DE"/>
          </a:p>
        </p:txBody>
      </p:sp>
    </p:spTree>
    <p:extLst>
      <p:ext uri="{BB962C8B-B14F-4D97-AF65-F5344CB8AC3E}">
        <p14:creationId xmlns:p14="http://schemas.microsoft.com/office/powerpoint/2010/main" val="189749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Unt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p:txBody>
          <a:bodyPr/>
          <a:lstStyle/>
          <a:p>
            <a:fld id="{34DABB3E-1B92-4A00-85E1-0C4562E0198B}" type="datetimeFigureOut">
              <a:rPr lang="de-DE" smtClean="0"/>
              <a:t>12.05.2013</a:t>
            </a:fld>
            <a:endParaRPr lang="de-DE"/>
          </a:p>
        </p:txBody>
      </p:sp>
      <p:sp>
        <p:nvSpPr>
          <p:cNvPr id="17" name="Fußzeilenplatzhalter 16"/>
          <p:cNvSpPr>
            <a:spLocks noGrp="1"/>
          </p:cNvSpPr>
          <p:nvPr>
            <p:ph type="ftr" sz="quarter" idx="11"/>
          </p:nvPr>
        </p:nvSpPr>
        <p:spPr/>
        <p:txBody>
          <a:bodyPr/>
          <a:lstStyle/>
          <a:p>
            <a:endParaRPr lang="de-DE"/>
          </a:p>
        </p:txBody>
      </p:sp>
      <p:sp>
        <p:nvSpPr>
          <p:cNvPr id="7" name="Gerade Verbindung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Foliennummernplatzhalt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24BDB32-A7AC-4F96-BB44-5E334A6F99D5}" type="slidenum">
              <a:rPr lang="de-DE" smtClean="0"/>
              <a:t>‹Nr.›</a:t>
            </a:fld>
            <a:endParaRPr lang="de-DE"/>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34DABB3E-1B92-4A00-85E1-0C4562E0198B}" type="datetimeFigureOut">
              <a:rPr lang="de-DE" smtClean="0"/>
              <a:t>12.05.2013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24BDB32-A7AC-4F96-BB44-5E334A6F99D5}" type="slidenum">
              <a:rPr lang="de-DE" smtClean="0"/>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2"/>
      </p:bgRef>
    </p:bg>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Gerade Verbindung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6915912" y="3009901"/>
            <a:ext cx="457200" cy="441325"/>
          </a:xfrm>
        </p:spPr>
        <p:txBody>
          <a:bodyPr/>
          <a:lstStyle/>
          <a:p>
            <a:fld id="{F24BDB32-A7AC-4F96-BB44-5E334A6F99D5}" type="slidenum">
              <a:rPr lang="de-DE" smtClean="0"/>
              <a:t>‹Nr.›</a:t>
            </a:fld>
            <a:endParaRPr lang="de-DE"/>
          </a:p>
        </p:txBody>
      </p:sp>
      <p:sp>
        <p:nvSpPr>
          <p:cNvPr id="3" name="Vertikaler Textplatzhalter 2"/>
          <p:cNvSpPr>
            <a:spLocks noGrp="1"/>
          </p:cNvSpPr>
          <p:nvPr>
            <p:ph type="body" orient="vert" idx="1"/>
          </p:nvPr>
        </p:nvSpPr>
        <p:spPr>
          <a:xfrm>
            <a:off x="304800" y="304800"/>
            <a:ext cx="6553200" cy="5821366"/>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34DABB3E-1B92-4A00-85E1-0C4562E0198B}" type="datetimeFigureOut">
              <a:rPr lang="de-DE" smtClean="0"/>
              <a:t>12.05.2013</a:t>
            </a:fld>
            <a:endParaRPr lang="de-DE"/>
          </a:p>
        </p:txBody>
      </p:sp>
      <p:sp>
        <p:nvSpPr>
          <p:cNvPr id="5" name="Fußzeilenplatzhalter 4"/>
          <p:cNvSpPr>
            <a:spLocks noGrp="1"/>
          </p:cNvSpPr>
          <p:nvPr>
            <p:ph type="ftr" sz="quarter" idx="11"/>
          </p:nvPr>
        </p:nvSpPr>
        <p:spPr/>
        <p:txBody>
          <a:bodyPr/>
          <a:lstStyle/>
          <a:p>
            <a:endParaRPr lang="de-DE"/>
          </a:p>
        </p:txBody>
      </p:sp>
      <p:sp>
        <p:nvSpPr>
          <p:cNvPr id="2" name="Vertikaler Titel 1"/>
          <p:cNvSpPr>
            <a:spLocks noGrp="1"/>
          </p:cNvSpPr>
          <p:nvPr>
            <p:ph type="title" orient="vert"/>
          </p:nvPr>
        </p:nvSpPr>
        <p:spPr>
          <a:xfrm>
            <a:off x="7391400" y="304801"/>
            <a:ext cx="1447800" cy="5851525"/>
          </a:xfrm>
        </p:spPr>
        <p:txBody>
          <a:bodyPr vert="eaVert"/>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34DABB3E-1B92-4A00-85E1-0C4562E0198B}" type="datetimeFigureOut">
              <a:rPr lang="de-DE" smtClean="0"/>
              <a:t>12.05.2013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4361688" y="1026372"/>
            <a:ext cx="457200" cy="441325"/>
          </a:xfrm>
        </p:spPr>
        <p:txBody>
          <a:bodyPr/>
          <a:lstStyle/>
          <a:p>
            <a:fld id="{F24BDB32-A7AC-4F96-BB44-5E334A6F99D5}" type="slidenum">
              <a:rPr lang="de-DE" smtClean="0"/>
              <a:t>‹Nr.›</a:t>
            </a:fld>
            <a:endParaRPr lang="de-DE"/>
          </a:p>
        </p:txBody>
      </p:sp>
      <p:sp>
        <p:nvSpPr>
          <p:cNvPr id="8" name="Inhaltsplatzhalter 7"/>
          <p:cNvSpPr>
            <a:spLocks noGrp="1"/>
          </p:cNvSpPr>
          <p:nvPr>
            <p:ph sz="quarter" idx="1"/>
          </p:nvPr>
        </p:nvSpPr>
        <p:spPr>
          <a:xfrm>
            <a:off x="301752" y="1527048"/>
            <a:ext cx="8503920" cy="4572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13" name="Rechtec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htec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ußzeilenplatzhalter 4"/>
          <p:cNvSpPr>
            <a:spLocks noGrp="1"/>
          </p:cNvSpPr>
          <p:nvPr>
            <p:ph type="ftr" sz="quarter" idx="11"/>
          </p:nvPr>
        </p:nvSpPr>
        <p:spPr/>
        <p:txBody>
          <a:bodyPr/>
          <a:lstStyle/>
          <a:p>
            <a:endParaRPr lang="de-DE"/>
          </a:p>
        </p:txBody>
      </p:sp>
      <p:sp>
        <p:nvSpPr>
          <p:cNvPr id="4" name="Datumsplatzhalter 3"/>
          <p:cNvSpPr>
            <a:spLocks noGrp="1"/>
          </p:cNvSpPr>
          <p:nvPr>
            <p:ph type="dt" sz="half" idx="10"/>
          </p:nvPr>
        </p:nvSpPr>
        <p:spPr/>
        <p:txBody>
          <a:bodyPr/>
          <a:lstStyle/>
          <a:p>
            <a:fld id="{34DABB3E-1B92-4A00-85E1-0C4562E0198B}" type="datetimeFigureOut">
              <a:rPr lang="de-DE" smtClean="0"/>
              <a:t>12.05.2013</a:t>
            </a:fld>
            <a:endParaRPr lang="de-DE"/>
          </a:p>
        </p:txBody>
      </p:sp>
      <p:sp>
        <p:nvSpPr>
          <p:cNvPr id="8" name="Gerade Verbindung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24BDB32-A7AC-4F96-BB44-5E334A6F99D5}" type="slidenum">
              <a:rPr lang="de-DE" smtClean="0"/>
              <a:t>‹Nr.›</a:t>
            </a:fld>
            <a:endParaRPr lang="de-DE"/>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a:xfrm>
            <a:off x="5791200" y="6409944"/>
            <a:ext cx="3044952" cy="365760"/>
          </a:xfrm>
        </p:spPr>
        <p:txBody>
          <a:bodyPr/>
          <a:lstStyle/>
          <a:p>
            <a:fld id="{34DABB3E-1B92-4A00-85E1-0C4562E0198B}" type="datetimeFigureOut">
              <a:rPr lang="de-DE" smtClean="0"/>
              <a:t>12.05.2013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24BDB32-A7AC-4F96-BB44-5E334A6F99D5}" type="slidenum">
              <a:rPr lang="de-DE" smtClean="0"/>
              <a:t>‹Nr.›</a:t>
            </a:fld>
            <a:endParaRPr lang="de-DE"/>
          </a:p>
        </p:txBody>
      </p:sp>
      <p:sp>
        <p:nvSpPr>
          <p:cNvPr id="8" name="Gerade Verbindung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Inhaltsplatzhalter 9"/>
          <p:cNvSpPr>
            <a:spLocks noGrp="1"/>
          </p:cNvSpPr>
          <p:nvPr>
            <p:ph sz="half" idx="1"/>
          </p:nvPr>
        </p:nvSpPr>
        <p:spPr>
          <a:xfrm>
            <a:off x="301752" y="1371600"/>
            <a:ext cx="4038600" cy="4681728"/>
          </a:xfrm>
        </p:spPr>
        <p:txBody>
          <a:bodyPr/>
          <a:lstStyle>
            <a:lvl1pPr>
              <a:defRPr sz="2500"/>
            </a:lvl1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2" name="Inhaltsplatzhalter 11"/>
          <p:cNvSpPr>
            <a:spLocks noGrp="1"/>
          </p:cNvSpPr>
          <p:nvPr>
            <p:ph sz="half" idx="2"/>
          </p:nvPr>
        </p:nvSpPr>
        <p:spPr>
          <a:xfrm>
            <a:off x="4800600" y="1371600"/>
            <a:ext cx="4038600" cy="4681728"/>
          </a:xfrm>
        </p:spPr>
        <p:txBody>
          <a:bodyPr/>
          <a:lstStyle>
            <a:lvl1pPr>
              <a:defRPr sz="2500"/>
            </a:lvl1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1">
        <a:schemeClr val="bg2"/>
      </p:bgRef>
    </p:bg>
    <p:spTree>
      <p:nvGrpSpPr>
        <p:cNvPr id="1" name=""/>
        <p:cNvGrpSpPr/>
        <p:nvPr/>
      </p:nvGrpSpPr>
      <p:grpSpPr>
        <a:xfrm>
          <a:off x="0" y="0"/>
          <a:ext cx="0" cy="0"/>
          <a:chOff x="0" y="0"/>
          <a:chExt cx="0" cy="0"/>
        </a:xfrm>
      </p:grpSpPr>
      <p:sp>
        <p:nvSpPr>
          <p:cNvPr id="10" name="Gerade Verbindung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htec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htec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htec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c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7" name="Datumsplatzhalter 6"/>
          <p:cNvSpPr>
            <a:spLocks noGrp="1"/>
          </p:cNvSpPr>
          <p:nvPr>
            <p:ph type="dt" sz="half" idx="10"/>
          </p:nvPr>
        </p:nvSpPr>
        <p:spPr/>
        <p:txBody>
          <a:bodyPr/>
          <a:lstStyle/>
          <a:p>
            <a:fld id="{34DABB3E-1B92-4A00-85E1-0C4562E0198B}" type="datetimeFigureOut">
              <a:rPr lang="de-DE" smtClean="0"/>
              <a:t>12.05.2013</a:t>
            </a:fld>
            <a:endParaRPr lang="de-DE"/>
          </a:p>
        </p:txBody>
      </p:sp>
      <p:sp>
        <p:nvSpPr>
          <p:cNvPr id="8" name="Fußzeilenplatzhalter 7"/>
          <p:cNvSpPr>
            <a:spLocks noGrp="1"/>
          </p:cNvSpPr>
          <p:nvPr>
            <p:ph type="ftr" sz="quarter" idx="11"/>
          </p:nvPr>
        </p:nvSpPr>
        <p:spPr>
          <a:xfrm>
            <a:off x="304800" y="6409944"/>
            <a:ext cx="3581400" cy="365760"/>
          </a:xfrm>
        </p:spPr>
        <p:txBody>
          <a:bodyPr/>
          <a:lstStyle/>
          <a:p>
            <a:endParaRPr lang="de-DE"/>
          </a:p>
        </p:txBody>
      </p:sp>
      <p:sp>
        <p:nvSpPr>
          <p:cNvPr id="15" name="Gerade Verbindung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Inhaltsplatzhalter 23"/>
          <p:cNvSpPr>
            <a:spLocks noGrp="1"/>
          </p:cNvSpPr>
          <p:nvPr>
            <p:ph sz="quarter" idx="2"/>
          </p:nvPr>
        </p:nvSpPr>
        <p:spPr>
          <a:xfrm>
            <a:off x="301752" y="2471383"/>
            <a:ext cx="4041648" cy="3818404"/>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6" name="Inhaltsplatzhalter 25"/>
          <p:cNvSpPr>
            <a:spLocks noGrp="1"/>
          </p:cNvSpPr>
          <p:nvPr>
            <p:ph sz="quarter" idx="4"/>
          </p:nvPr>
        </p:nvSpPr>
        <p:spPr>
          <a:xfrm>
            <a:off x="4800600" y="2471383"/>
            <a:ext cx="4038600" cy="3822192"/>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Foliennummernplatzhalter 8"/>
          <p:cNvSpPr>
            <a:spLocks noGrp="1"/>
          </p:cNvSpPr>
          <p:nvPr>
            <p:ph type="sldNum" sz="quarter" idx="12"/>
          </p:nvPr>
        </p:nvSpPr>
        <p:spPr>
          <a:xfrm>
            <a:off x="4343400" y="1042416"/>
            <a:ext cx="457200" cy="441325"/>
          </a:xfrm>
        </p:spPr>
        <p:txBody>
          <a:bodyPr/>
          <a:lstStyle>
            <a:lvl1pPr algn="ctr">
              <a:defRPr/>
            </a:lvl1pPr>
          </a:lstStyle>
          <a:p>
            <a:fld id="{F24BDB32-A7AC-4F96-BB44-5E334A6F99D5}" type="slidenum">
              <a:rPr lang="de-DE" smtClean="0"/>
              <a:t>‹Nr.›</a:t>
            </a:fld>
            <a:endParaRPr lang="de-DE"/>
          </a:p>
        </p:txBody>
      </p:sp>
      <p:sp>
        <p:nvSpPr>
          <p:cNvPr id="23" name="Titel 22"/>
          <p:cNvSpPr>
            <a:spLocks noGrp="1"/>
          </p:cNvSpPr>
          <p:nvPr>
            <p:ph type="title"/>
          </p:nvPr>
        </p:nvSpPr>
        <p:spPr/>
        <p:txBody>
          <a:bodyPr rtlCol="0" anchor="b" anchorCtr="0"/>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34DABB3E-1B92-4A00-85E1-0C4562E0198B}" type="datetimeFigureOut">
              <a:rPr lang="de-DE" smtClean="0"/>
              <a:t>12.05.2013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a:xfrm>
            <a:off x="4343400" y="1036020"/>
            <a:ext cx="457200" cy="441325"/>
          </a:xfrm>
        </p:spPr>
        <p:txBody>
          <a:bodyPr/>
          <a:lstStyle/>
          <a:p>
            <a:fld id="{F24BDB32-A7AC-4F96-BB44-5E334A6F99D5}"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htec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htec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umsplatzhalter 1"/>
          <p:cNvSpPr>
            <a:spLocks noGrp="1"/>
          </p:cNvSpPr>
          <p:nvPr>
            <p:ph type="dt" sz="half" idx="10"/>
          </p:nvPr>
        </p:nvSpPr>
        <p:spPr/>
        <p:txBody>
          <a:bodyPr/>
          <a:lstStyle/>
          <a:p>
            <a:fld id="{34DABB3E-1B92-4A00-85E1-0C4562E0198B}" type="datetimeFigureOut">
              <a:rPr lang="de-DE" smtClean="0"/>
              <a:t>12.05.2013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24BDB32-A7AC-4F96-BB44-5E334A6F99D5}"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1">
        <a:schemeClr val="bg1"/>
      </p:bgRef>
    </p:bg>
    <p:spTree>
      <p:nvGrpSpPr>
        <p:cNvPr id="1" name=""/>
        <p:cNvGrpSpPr/>
        <p:nvPr/>
      </p:nvGrpSpPr>
      <p:grpSpPr>
        <a:xfrm>
          <a:off x="0" y="0"/>
          <a:ext cx="0" cy="0"/>
          <a:chOff x="0" y="0"/>
          <a:chExt cx="0" cy="0"/>
        </a:xfrm>
      </p:grpSpPr>
      <p:sp>
        <p:nvSpPr>
          <p:cNvPr id="19" name="Rechtec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htec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Textmasterformate durch Klicken bearbeiten</a:t>
            </a:r>
          </a:p>
        </p:txBody>
      </p:sp>
      <p:sp>
        <p:nvSpPr>
          <p:cNvPr id="8" name="Rechtec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Gerade Verbindung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Inhaltsplatzhalter 19"/>
          <p:cNvSpPr>
            <a:spLocks noGrp="1"/>
          </p:cNvSpPr>
          <p:nvPr>
            <p:ph sz="quarter" idx="1"/>
          </p:nvPr>
        </p:nvSpPr>
        <p:spPr>
          <a:xfrm>
            <a:off x="3124200" y="685800"/>
            <a:ext cx="5638800" cy="54102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24BDB32-A7AC-4F96-BB44-5E334A6F99D5}" type="slidenum">
              <a:rPr lang="de-DE" smtClean="0"/>
              <a:t>‹Nr.›</a:t>
            </a:fld>
            <a:endParaRPr lang="de-DE"/>
          </a:p>
        </p:txBody>
      </p:sp>
      <p:sp>
        <p:nvSpPr>
          <p:cNvPr id="21" name="Rechtec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p:txBody>
          <a:bodyPr/>
          <a:lstStyle/>
          <a:p>
            <a:fld id="{34DABB3E-1B92-4A00-85E1-0C4562E0198B}" type="datetimeFigureOut">
              <a:rPr lang="de-DE" smtClean="0"/>
              <a:t>12.05.2013</a:t>
            </a:fld>
            <a:endParaRPr lang="de-DE"/>
          </a:p>
        </p:txBody>
      </p:sp>
      <p:sp>
        <p:nvSpPr>
          <p:cNvPr id="6" name="Fußzeilenplatzhalter 5"/>
          <p:cNvSpPr>
            <a:spLocks noGrp="1"/>
          </p:cNvSpPr>
          <p:nvPr>
            <p:ph type="ftr" sz="quarter" idx="11"/>
          </p:nvPr>
        </p:nvSpPr>
        <p:spPr>
          <a:xfrm>
            <a:off x="301752" y="6410848"/>
            <a:ext cx="3383280" cy="365760"/>
          </a:xfrm>
        </p:spPr>
        <p:txBody>
          <a:bodyPr/>
          <a:lstStyle/>
          <a:p>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1" name="Gerade Verbindung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ec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htec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p>
            <a:fld id="{F24BDB32-A7AC-4F96-BB44-5E334A6F99D5}" type="slidenum">
              <a:rPr lang="de-DE" smtClean="0"/>
              <a:t>‹Nr.›</a:t>
            </a:fld>
            <a:endParaRPr lang="de-DE"/>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3000375" y="609600"/>
            <a:ext cx="5867400" cy="4267200"/>
          </a:xfrm>
        </p:spPr>
        <p:txBody>
          <a:bodyPr/>
          <a:lstStyle>
            <a:lvl1pPr marL="0" indent="0">
              <a:buNone/>
              <a:defRPr sz="3200"/>
            </a:lvl1pPr>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22" name="Rechtec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a:xfrm>
            <a:off x="5788152" y="6404984"/>
            <a:ext cx="3044952" cy="365760"/>
          </a:xfrm>
        </p:spPr>
        <p:txBody>
          <a:bodyPr/>
          <a:lstStyle/>
          <a:p>
            <a:fld id="{34DABB3E-1B92-4A00-85E1-0C4562E0198B}" type="datetimeFigureOut">
              <a:rPr lang="de-DE" smtClean="0"/>
              <a:t>12.05.2013</a:t>
            </a:fld>
            <a:endParaRPr lang="de-DE"/>
          </a:p>
        </p:txBody>
      </p:sp>
      <p:sp>
        <p:nvSpPr>
          <p:cNvPr id="6" name="Fußzeilenplatzhalter 5"/>
          <p:cNvSpPr>
            <a:spLocks noGrp="1"/>
          </p:cNvSpPr>
          <p:nvPr>
            <p:ph type="ftr" sz="quarter" idx="11"/>
          </p:nvPr>
        </p:nvSpPr>
        <p:spPr>
          <a:xfrm>
            <a:off x="301752" y="6410848"/>
            <a:ext cx="3584448" cy="365760"/>
          </a:xfrm>
        </p:spPr>
        <p:txBody>
          <a:bodyPr/>
          <a:lstStyle/>
          <a:p>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umsplatzhalt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4DABB3E-1B92-4A00-85E1-0C4562E0198B}" type="datetimeFigureOut">
              <a:rPr lang="de-DE" smtClean="0"/>
              <a:t>12.05.2013</a:t>
            </a:fld>
            <a:endParaRPr lang="de-DE"/>
          </a:p>
        </p:txBody>
      </p:sp>
      <p:sp>
        <p:nvSpPr>
          <p:cNvPr id="3" name="Fußzeilenplatzhalt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de-DE"/>
          </a:p>
        </p:txBody>
      </p:sp>
      <p:sp>
        <p:nvSpPr>
          <p:cNvPr id="8" name="Rechtec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Gerade Verbindung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Foliennummernplatzhalt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24BDB32-A7AC-4F96-BB44-5E334A6F99D5}" type="slidenum">
              <a:rPr lang="de-DE" smtClean="0"/>
              <a:t>‹Nr.›</a:t>
            </a:fld>
            <a:endParaRPr lang="de-DE"/>
          </a:p>
        </p:txBody>
      </p:sp>
      <p:sp>
        <p:nvSpPr>
          <p:cNvPr id="22" name="Titelplatzhalter 21"/>
          <p:cNvSpPr>
            <a:spLocks noGrp="1"/>
          </p:cNvSpPr>
          <p:nvPr>
            <p:ph type="title"/>
          </p:nvPr>
        </p:nvSpPr>
        <p:spPr>
          <a:xfrm>
            <a:off x="301752" y="228600"/>
            <a:ext cx="8534400" cy="758952"/>
          </a:xfrm>
          <a:prstGeom prst="rect">
            <a:avLst/>
          </a:prstGeom>
        </p:spPr>
        <p:txBody>
          <a:bodyPr vert="horz" anchor="b">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hyperlink" Target="http://jcs.biologists.org/content/vol118/issue13/images/large/JCS02429F1.jpeg"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upload.wikimedia.org/wikipedia/commons/5/55/Double_Layer_Forces_Scheme_Plates_1.png"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image" Target="../media/image18.png"/></Relationships>
</file>

<file path=ppt/slides/_rels/slide17.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7.xml"/><Relationship Id="rId4" Type="http://schemas.openxmlformats.org/officeDocument/2006/relationships/image" Target="../media/image29.png"/></Relationships>
</file>

<file path=ppt/slides/_rels/slide1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7.xml"/><Relationship Id="rId5" Type="http://schemas.openxmlformats.org/officeDocument/2006/relationships/image" Target="../media/image44.png"/><Relationship Id="rId4" Type="http://schemas.openxmlformats.org/officeDocument/2006/relationships/image" Target="../media/image43.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p:txBody>
          <a:bodyPr/>
          <a:lstStyle/>
          <a:p>
            <a:r>
              <a:rPr lang="de-DE" dirty="0" err="1" smtClean="0"/>
              <a:t>Lecture</a:t>
            </a:r>
            <a:r>
              <a:rPr lang="de-DE" dirty="0" smtClean="0"/>
              <a:t> </a:t>
            </a:r>
          </a:p>
          <a:p>
            <a:r>
              <a:rPr lang="de-DE" dirty="0" err="1" smtClean="0"/>
              <a:t>by</a:t>
            </a:r>
            <a:r>
              <a:rPr lang="de-DE" dirty="0" smtClean="0"/>
              <a:t> CLAUDIA </a:t>
            </a:r>
            <a:r>
              <a:rPr lang="de-DE" dirty="0" err="1" smtClean="0"/>
              <a:t>Mierke,Mareike</a:t>
            </a:r>
            <a:r>
              <a:rPr lang="de-DE" dirty="0" smtClean="0"/>
              <a:t> Zink </a:t>
            </a:r>
            <a:r>
              <a:rPr lang="de-DE" dirty="0" err="1" smtClean="0"/>
              <a:t>and</a:t>
            </a:r>
            <a:r>
              <a:rPr lang="de-DE" dirty="0" smtClean="0"/>
              <a:t> Josef A. Käs</a:t>
            </a:r>
          </a:p>
          <a:p>
            <a:r>
              <a:rPr lang="de-DE" smtClean="0"/>
              <a:t>Summer 2013</a:t>
            </a:r>
            <a:endParaRPr lang="de-DE" dirty="0" smtClean="0"/>
          </a:p>
          <a:p>
            <a:r>
              <a:rPr lang="de-DE" dirty="0" smtClean="0"/>
              <a:t>University </a:t>
            </a:r>
            <a:r>
              <a:rPr lang="de-DE" dirty="0" err="1" smtClean="0"/>
              <a:t>of</a:t>
            </a:r>
            <a:r>
              <a:rPr lang="de-DE" dirty="0" smtClean="0"/>
              <a:t> Leipzig</a:t>
            </a:r>
            <a:endParaRPr lang="de-DE" dirty="0"/>
          </a:p>
        </p:txBody>
      </p:sp>
      <p:sp>
        <p:nvSpPr>
          <p:cNvPr id="2" name="Titel 1"/>
          <p:cNvSpPr>
            <a:spLocks noGrp="1"/>
          </p:cNvSpPr>
          <p:nvPr>
            <p:ph type="ctrTitle"/>
          </p:nvPr>
        </p:nvSpPr>
        <p:spPr/>
        <p:txBody>
          <a:bodyPr/>
          <a:lstStyle/>
          <a:p>
            <a:r>
              <a:rPr lang="de-DE" dirty="0" smtClean="0"/>
              <a:t>Soft Matter </a:t>
            </a:r>
            <a:r>
              <a:rPr lang="de-DE" dirty="0" err="1" smtClean="0"/>
              <a:t>Physics</a:t>
            </a:r>
            <a:endParaRPr lang="de-D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rotWithShape="1">
          <a:blip r:embed="rId2" cstate="print"/>
          <a:srcRect t="60326"/>
          <a:stretch/>
        </p:blipFill>
        <p:spPr bwMode="auto">
          <a:xfrm>
            <a:off x="179512" y="260648"/>
            <a:ext cx="8816398" cy="2880320"/>
          </a:xfrm>
          <a:prstGeom prst="rect">
            <a:avLst/>
          </a:prstGeom>
          <a:noFill/>
          <a:ln w="9525">
            <a:noFill/>
            <a:miter lim="800000"/>
            <a:headEnd/>
            <a:tailEnd/>
          </a:ln>
        </p:spPr>
      </p:pic>
      <p:pic>
        <p:nvPicPr>
          <p:cNvPr id="3" name="Picture 4"/>
          <p:cNvPicPr>
            <a:picLocks noChangeAspect="1" noChangeArrowheads="1"/>
          </p:cNvPicPr>
          <p:nvPr/>
        </p:nvPicPr>
        <p:blipFill>
          <a:blip r:embed="rId3" cstate="print"/>
          <a:srcRect/>
          <a:stretch>
            <a:fillRect/>
          </a:stretch>
        </p:blipFill>
        <p:spPr bwMode="auto">
          <a:xfrm>
            <a:off x="467544" y="3068960"/>
            <a:ext cx="5280587" cy="2664296"/>
          </a:xfrm>
          <a:prstGeom prst="rect">
            <a:avLst/>
          </a:prstGeom>
          <a:noFill/>
          <a:ln w="9525">
            <a:noFill/>
            <a:miter lim="800000"/>
            <a:headEnd/>
            <a:tailEnd/>
          </a:ln>
        </p:spPr>
      </p:pic>
    </p:spTree>
    <p:extLst>
      <p:ext uri="{BB962C8B-B14F-4D97-AF65-F5344CB8AC3E}">
        <p14:creationId xmlns:p14="http://schemas.microsoft.com/office/powerpoint/2010/main" val="4005808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VdW</a:t>
            </a:r>
            <a:r>
              <a:rPr lang="de-DE" dirty="0" smtClean="0"/>
              <a:t> </a:t>
            </a:r>
            <a:r>
              <a:rPr lang="de-DE" dirty="0" err="1" smtClean="0"/>
              <a:t>Attraction</a:t>
            </a:r>
            <a:r>
              <a:rPr lang="de-DE" dirty="0" smtClean="0"/>
              <a:t> in AFM</a:t>
            </a:r>
            <a:endParaRPr lang="de-DE" dirty="0"/>
          </a:p>
        </p:txBody>
      </p:sp>
      <p:pic>
        <p:nvPicPr>
          <p:cNvPr id="3" name="Picture 4" descr="http://www3.physik.uni-greifswald.de/method/afm/AFM_laser.gif"/>
          <p:cNvPicPr>
            <a:picLocks noChangeAspect="1" noChangeArrowheads="1"/>
          </p:cNvPicPr>
          <p:nvPr/>
        </p:nvPicPr>
        <p:blipFill>
          <a:blip r:embed="rId2" cstate="print"/>
          <a:srcRect/>
          <a:stretch>
            <a:fillRect/>
          </a:stretch>
        </p:blipFill>
        <p:spPr bwMode="auto">
          <a:xfrm>
            <a:off x="1907704" y="1556792"/>
            <a:ext cx="5112568" cy="4654922"/>
          </a:xfrm>
          <a:prstGeom prst="rect">
            <a:avLst/>
          </a:prstGeom>
          <a:noFill/>
        </p:spPr>
      </p:pic>
    </p:spTree>
    <p:extLst>
      <p:ext uri="{BB962C8B-B14F-4D97-AF65-F5344CB8AC3E}">
        <p14:creationId xmlns:p14="http://schemas.microsoft.com/office/powerpoint/2010/main" val="406948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 ">
            <a:hlinkClick r:id="rId2"/>
          </p:cNvPr>
          <p:cNvPicPr>
            <a:picLocks noChangeAspect="1" noChangeArrowheads="1"/>
          </p:cNvPicPr>
          <p:nvPr/>
        </p:nvPicPr>
        <p:blipFill>
          <a:blip r:embed="rId3" cstate="print"/>
          <a:srcRect/>
          <a:stretch>
            <a:fillRect/>
          </a:stretch>
        </p:blipFill>
        <p:spPr bwMode="auto">
          <a:xfrm>
            <a:off x="251520" y="371932"/>
            <a:ext cx="8640960" cy="5361324"/>
          </a:xfrm>
          <a:prstGeom prst="rect">
            <a:avLst/>
          </a:prstGeom>
          <a:noFill/>
        </p:spPr>
      </p:pic>
    </p:spTree>
    <p:extLst>
      <p:ext uri="{BB962C8B-B14F-4D97-AF65-F5344CB8AC3E}">
        <p14:creationId xmlns:p14="http://schemas.microsoft.com/office/powerpoint/2010/main" val="2756168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2" name="Picture 6" descr="http://www.bfrl.nist.gov/nanoscience/papers/Forcecrv.gif"/>
          <p:cNvPicPr>
            <a:picLocks noChangeAspect="1" noChangeArrowheads="1"/>
          </p:cNvPicPr>
          <p:nvPr/>
        </p:nvPicPr>
        <p:blipFill>
          <a:blip r:embed="rId2" cstate="print"/>
          <a:srcRect/>
          <a:stretch>
            <a:fillRect/>
          </a:stretch>
        </p:blipFill>
        <p:spPr bwMode="auto">
          <a:xfrm>
            <a:off x="357158" y="357165"/>
            <a:ext cx="8129890" cy="5160067"/>
          </a:xfrm>
          <a:prstGeom prst="rect">
            <a:avLst/>
          </a:prstGeom>
          <a:noFill/>
        </p:spPr>
      </p:pic>
    </p:spTree>
    <p:extLst>
      <p:ext uri="{BB962C8B-B14F-4D97-AF65-F5344CB8AC3E}">
        <p14:creationId xmlns:p14="http://schemas.microsoft.com/office/powerpoint/2010/main" val="31372492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4400" b="1" dirty="0"/>
              <a:t>Double </a:t>
            </a:r>
            <a:r>
              <a:rPr lang="de-DE" sz="4400" b="1" dirty="0" err="1"/>
              <a:t>layer</a:t>
            </a:r>
            <a:r>
              <a:rPr lang="de-DE" sz="4400" b="1" dirty="0"/>
              <a:t> </a:t>
            </a:r>
            <a:r>
              <a:rPr lang="de-DE" sz="4400" b="1" dirty="0" err="1"/>
              <a:t>forces</a:t>
            </a:r>
            <a:endParaRPr lang="de-DE" sz="4400" dirty="0"/>
          </a:p>
        </p:txBody>
      </p:sp>
      <p:sp>
        <p:nvSpPr>
          <p:cNvPr id="3" name="Rechteck 2"/>
          <p:cNvSpPr/>
          <p:nvPr/>
        </p:nvSpPr>
        <p:spPr>
          <a:xfrm>
            <a:off x="323528" y="1700808"/>
            <a:ext cx="8496944" cy="3908762"/>
          </a:xfrm>
          <a:prstGeom prst="rect">
            <a:avLst/>
          </a:prstGeom>
        </p:spPr>
        <p:txBody>
          <a:bodyPr wrap="square">
            <a:spAutoFit/>
          </a:bodyPr>
          <a:lstStyle/>
          <a:p>
            <a:pPr marL="342900" indent="-342900" algn="just">
              <a:buFont typeface="Arial" pitchFamily="34" charset="0"/>
              <a:buChar char="•"/>
            </a:pPr>
            <a:r>
              <a:rPr lang="en-US" sz="2400" dirty="0"/>
              <a:t>occur between charged objects across liquids, typically </a:t>
            </a:r>
            <a:r>
              <a:rPr lang="en-US" sz="2400" dirty="0" smtClean="0"/>
              <a:t>water</a:t>
            </a:r>
          </a:p>
          <a:p>
            <a:pPr marL="342900" indent="-342900" algn="just">
              <a:buFont typeface="Arial" pitchFamily="34" charset="0"/>
              <a:buChar char="•"/>
            </a:pPr>
            <a:endParaRPr lang="en-US" sz="800" dirty="0"/>
          </a:p>
          <a:p>
            <a:pPr marL="342900" indent="-342900" algn="just">
              <a:buFont typeface="Arial" pitchFamily="34" charset="0"/>
              <a:buChar char="•"/>
            </a:pPr>
            <a:r>
              <a:rPr lang="en-US" sz="2400" dirty="0"/>
              <a:t>acts over distances that are comparable to the Debye </a:t>
            </a:r>
            <a:r>
              <a:rPr lang="en-US" sz="2400" dirty="0" smtClean="0"/>
              <a:t>length</a:t>
            </a:r>
          </a:p>
          <a:p>
            <a:pPr marL="342900" indent="-342900" algn="just">
              <a:buFont typeface="Arial" pitchFamily="34" charset="0"/>
              <a:buChar char="•"/>
            </a:pPr>
            <a:endParaRPr lang="en-US" sz="800" dirty="0"/>
          </a:p>
          <a:p>
            <a:pPr marL="342900" indent="-342900" algn="just">
              <a:buFont typeface="Arial" pitchFamily="34" charset="0"/>
              <a:buChar char="•"/>
            </a:pPr>
            <a:r>
              <a:rPr lang="en-US" sz="2400" dirty="0" smtClean="0"/>
              <a:t>for </a:t>
            </a:r>
            <a:r>
              <a:rPr lang="en-US" sz="2400" dirty="0"/>
              <a:t>two similarly charged objects, this force is repulsive and decays exponentially at larger </a:t>
            </a:r>
            <a:r>
              <a:rPr lang="en-US" sz="2400" dirty="0" smtClean="0"/>
              <a:t>distances</a:t>
            </a:r>
          </a:p>
          <a:p>
            <a:pPr marL="342900" indent="-342900" algn="just">
              <a:buFont typeface="Arial" pitchFamily="34" charset="0"/>
              <a:buChar char="•"/>
            </a:pPr>
            <a:endParaRPr lang="en-US" sz="800" dirty="0"/>
          </a:p>
          <a:p>
            <a:pPr marL="342900" indent="-342900" algn="just">
              <a:buFont typeface="Arial" pitchFamily="34" charset="0"/>
              <a:buChar char="•"/>
            </a:pPr>
            <a:r>
              <a:rPr lang="en-US" sz="2400" dirty="0" smtClean="0"/>
              <a:t>for </a:t>
            </a:r>
            <a:r>
              <a:rPr lang="en-US" sz="2400" dirty="0"/>
              <a:t>unequally charged objects and eventually at shorted distances, these forces may also be </a:t>
            </a:r>
            <a:r>
              <a:rPr lang="en-US" sz="2400" dirty="0" smtClean="0"/>
              <a:t>attractive</a:t>
            </a:r>
          </a:p>
          <a:p>
            <a:pPr marL="342900" indent="-342900" algn="just">
              <a:buFont typeface="Arial" pitchFamily="34" charset="0"/>
              <a:buChar char="•"/>
            </a:pPr>
            <a:endParaRPr lang="en-US" sz="800" dirty="0"/>
          </a:p>
          <a:p>
            <a:pPr marL="342900" indent="-342900" algn="just">
              <a:buFont typeface="Arial" pitchFamily="34" charset="0"/>
              <a:buChar char="•"/>
            </a:pPr>
            <a:r>
              <a:rPr lang="en-US" sz="2400" dirty="0"/>
              <a:t>osmotic </a:t>
            </a:r>
            <a:r>
              <a:rPr lang="en-US" sz="2400" dirty="0" smtClean="0"/>
              <a:t>pressure </a:t>
            </a:r>
            <a:r>
              <a:rPr lang="en-US" sz="2400" dirty="0"/>
              <a:t>generates a force between these objects.</a:t>
            </a:r>
            <a:endParaRPr lang="de-DE" sz="2400" dirty="0"/>
          </a:p>
        </p:txBody>
      </p:sp>
    </p:spTree>
    <p:extLst>
      <p:ext uri="{BB962C8B-B14F-4D97-AF65-F5344CB8AC3E}">
        <p14:creationId xmlns:p14="http://schemas.microsoft.com/office/powerpoint/2010/main" val="2219387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23528" y="332656"/>
            <a:ext cx="8568952" cy="1200329"/>
          </a:xfrm>
          <a:prstGeom prst="rect">
            <a:avLst/>
          </a:prstGeom>
        </p:spPr>
        <p:txBody>
          <a:bodyPr wrap="square">
            <a:spAutoFit/>
          </a:bodyPr>
          <a:lstStyle/>
          <a:p>
            <a:pPr marL="342900" indent="-342900" algn="just">
              <a:buFont typeface="Arial" pitchFamily="34" charset="0"/>
              <a:buChar char="•"/>
            </a:pPr>
            <a:r>
              <a:rPr lang="en-US" sz="2400" dirty="0"/>
              <a:t>a</a:t>
            </a:r>
            <a:r>
              <a:rPr lang="en-US" sz="2400" dirty="0" smtClean="0"/>
              <a:t>dsorbing </a:t>
            </a:r>
            <a:r>
              <a:rPr lang="en-US" sz="2400" dirty="0"/>
              <a:t>soap molecules make the skin negatively charged, and the slippery feeling is caused by the strongly repulsive double layer forces</a:t>
            </a:r>
            <a:endParaRPr lang="de-DE" sz="2400" dirty="0"/>
          </a:p>
        </p:txBody>
      </p:sp>
      <p:pic>
        <p:nvPicPr>
          <p:cNvPr id="3074" name="Picture 2" descr="File:Double Layer Forces Scheme Plates 1.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1844824"/>
            <a:ext cx="6762750" cy="4400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6141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79512" y="188640"/>
            <a:ext cx="3483646" cy="461665"/>
          </a:xfrm>
          <a:prstGeom prst="rect">
            <a:avLst/>
          </a:prstGeom>
        </p:spPr>
        <p:txBody>
          <a:bodyPr wrap="none">
            <a:spAutoFit/>
          </a:bodyPr>
          <a:lstStyle/>
          <a:p>
            <a:r>
              <a:rPr lang="de-DE" sz="2400" b="1" dirty="0"/>
              <a:t>Debye-</a:t>
            </a:r>
            <a:r>
              <a:rPr lang="de-DE" sz="2400" b="1" dirty="0" err="1"/>
              <a:t>Hückel</a:t>
            </a:r>
            <a:r>
              <a:rPr lang="de-DE" sz="2400" b="1" dirty="0"/>
              <a:t> </a:t>
            </a:r>
            <a:r>
              <a:rPr lang="de-DE" sz="2400" b="1" dirty="0" err="1"/>
              <a:t>model</a:t>
            </a:r>
            <a:endParaRPr lang="de-DE" sz="2400" dirty="0"/>
          </a:p>
        </p:txBody>
      </p:sp>
      <p:pic>
        <p:nvPicPr>
          <p:cNvPr id="7170" name="Picture 2" descr="&#10;\beta q \psi \ll 1 \;\;\; {\rm or} \;\;\; \psi \ll&#10;\frac{kT}{q} \simeq 26 \; {\rm mV}&#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504" y="641374"/>
            <a:ext cx="3622794" cy="576064"/>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 \frac{d^2 \psi}{dz^2} = \kappa^2 \psi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748" y="1484784"/>
            <a:ext cx="1352931" cy="632348"/>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 \;  \;  \; \kappa^2 = \frac{2 \beta q^2 c_{\rm B}}{\epsilon_0 \epsilon}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9305" y="1531164"/>
            <a:ext cx="1422021" cy="622982"/>
          </a:xfrm>
          <a:prstGeom prst="rect">
            <a:avLst/>
          </a:prstGeom>
          <a:noFill/>
          <a:extLst>
            <a:ext uri="{909E8E84-426E-40DD-AFC4-6F175D3DCCD1}">
              <a14:hiddenFill xmlns:a14="http://schemas.microsoft.com/office/drawing/2010/main">
                <a:solidFill>
                  <a:srgbClr val="FFFFFF"/>
                </a:solidFill>
              </a14:hiddenFill>
            </a:ext>
          </a:extLst>
        </p:spPr>
      </p:pic>
      <p:sp>
        <p:nvSpPr>
          <p:cNvPr id="3" name="Rechteck 2"/>
          <p:cNvSpPr/>
          <p:nvPr/>
        </p:nvSpPr>
        <p:spPr>
          <a:xfrm>
            <a:off x="300788" y="2276872"/>
            <a:ext cx="4878259" cy="461665"/>
          </a:xfrm>
          <a:prstGeom prst="rect">
            <a:avLst/>
          </a:prstGeom>
        </p:spPr>
        <p:txBody>
          <a:bodyPr wrap="none">
            <a:spAutoFit/>
          </a:bodyPr>
          <a:lstStyle/>
          <a:p>
            <a:r>
              <a:rPr lang="de-DE" sz="2400" b="1" dirty="0"/>
              <a:t>Superposition </a:t>
            </a:r>
            <a:r>
              <a:rPr lang="de-DE" sz="2400" b="1" dirty="0" err="1"/>
              <a:t>approximation</a:t>
            </a:r>
            <a:endParaRPr lang="de-DE" sz="2400" dirty="0"/>
          </a:p>
        </p:txBody>
      </p:sp>
      <p:sp>
        <p:nvSpPr>
          <p:cNvPr id="4" name="Rechteck 3"/>
          <p:cNvSpPr/>
          <p:nvPr/>
        </p:nvSpPr>
        <p:spPr>
          <a:xfrm>
            <a:off x="338748" y="2793702"/>
            <a:ext cx="8409716" cy="3539430"/>
          </a:xfrm>
          <a:prstGeom prst="rect">
            <a:avLst/>
          </a:prstGeom>
        </p:spPr>
        <p:txBody>
          <a:bodyPr wrap="square">
            <a:spAutoFit/>
          </a:bodyPr>
          <a:lstStyle/>
          <a:p>
            <a:pPr algn="just"/>
            <a:r>
              <a:rPr lang="en-US" sz="2400" dirty="0"/>
              <a:t>When the surfaces are sufficiently far apart, the potential profiles originating from each individual surface will not be much perturbed by the presence of the other surface. </a:t>
            </a:r>
            <a:endParaRPr lang="en-US" sz="2400" dirty="0" smtClean="0"/>
          </a:p>
          <a:p>
            <a:pPr algn="just"/>
            <a:endParaRPr lang="en-US" sz="800" dirty="0"/>
          </a:p>
          <a:p>
            <a:pPr algn="just"/>
            <a:r>
              <a:rPr lang="en-US" sz="2400" dirty="0"/>
              <a:t>The solution of the DH equation for an </a:t>
            </a:r>
            <a:r>
              <a:rPr lang="en-US" sz="2400" dirty="0" smtClean="0"/>
              <a:t>isolated:</a:t>
            </a:r>
          </a:p>
          <a:p>
            <a:pPr algn="just"/>
            <a:endParaRPr lang="en-US" sz="2400" dirty="0"/>
          </a:p>
          <a:p>
            <a:pPr algn="just"/>
            <a:endParaRPr lang="en-US" sz="2400" dirty="0" smtClean="0"/>
          </a:p>
          <a:p>
            <a:pPr algn="just"/>
            <a:r>
              <a:rPr lang="en-US" sz="2400" dirty="0"/>
              <a:t>where </a:t>
            </a:r>
            <a:r>
              <a:rPr lang="en-US" sz="2400" i="1" dirty="0"/>
              <a:t>z</a:t>
            </a:r>
            <a:r>
              <a:rPr lang="en-US" sz="2400" dirty="0"/>
              <a:t> is the distance from the surface and </a:t>
            </a:r>
            <a:r>
              <a:rPr lang="en-US" sz="2400" i="1" dirty="0" err="1"/>
              <a:t>ψ</a:t>
            </a:r>
            <a:r>
              <a:rPr lang="en-US" sz="2400" baseline="-25000" dirty="0" err="1"/>
              <a:t>D</a:t>
            </a:r>
            <a:r>
              <a:rPr lang="en-US" sz="2400" dirty="0"/>
              <a:t> the surface potential. The potential at the </a:t>
            </a:r>
            <a:r>
              <a:rPr lang="en-US" sz="2400" dirty="0" err="1"/>
              <a:t>midplane</a:t>
            </a:r>
            <a:r>
              <a:rPr lang="en-US" sz="2400" dirty="0"/>
              <a:t> is thus given by twice the value of this potential at a distance </a:t>
            </a:r>
            <a:r>
              <a:rPr lang="en-US" sz="2400" i="1" dirty="0"/>
              <a:t>z</a:t>
            </a:r>
            <a:r>
              <a:rPr lang="en-US" sz="2400" dirty="0"/>
              <a:t> = </a:t>
            </a:r>
            <a:r>
              <a:rPr lang="en-US" sz="2400" i="1" dirty="0"/>
              <a:t>h</a:t>
            </a:r>
            <a:r>
              <a:rPr lang="en-US" sz="2400" dirty="0"/>
              <a:t>/2. </a:t>
            </a:r>
            <a:endParaRPr lang="de-DE" sz="2400" dirty="0"/>
          </a:p>
        </p:txBody>
      </p:sp>
      <p:pic>
        <p:nvPicPr>
          <p:cNvPr id="7176" name="Picture 8" descr="&#10;\psi(z) = \psi_{\rm D} e^{-\kappa z}&#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80631" y="4545124"/>
            <a:ext cx="2125950" cy="360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691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51520" y="260648"/>
            <a:ext cx="7488832" cy="461665"/>
          </a:xfrm>
          <a:prstGeom prst="rect">
            <a:avLst/>
          </a:prstGeom>
        </p:spPr>
        <p:txBody>
          <a:bodyPr wrap="square">
            <a:spAutoFit/>
          </a:bodyPr>
          <a:lstStyle/>
          <a:p>
            <a:r>
              <a:rPr lang="en-US" sz="2400" dirty="0"/>
              <a:t>Gibbs-</a:t>
            </a:r>
            <a:r>
              <a:rPr lang="en-US" sz="2400" dirty="0" err="1"/>
              <a:t>Duhem</a:t>
            </a:r>
            <a:r>
              <a:rPr lang="en-US" sz="2400" dirty="0"/>
              <a:t> relation for a two component </a:t>
            </a:r>
            <a:r>
              <a:rPr lang="en-US" sz="2400" dirty="0" smtClean="0"/>
              <a:t>system: </a:t>
            </a:r>
            <a:endParaRPr lang="de-DE" sz="2400" dirty="0"/>
          </a:p>
        </p:txBody>
      </p:sp>
      <p:pic>
        <p:nvPicPr>
          <p:cNvPr id="8194" name="Picture 2" descr=" &#10;-V d\Pi + N_+ d\mu_+ + N_- d\mu_- = 0&#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836712"/>
            <a:ext cx="4176464" cy="288032"/>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 &#10;\mu_\pm = \mu_+^{(0)} + kT \ln c_\pm \pm q \psi&#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196752"/>
            <a:ext cx="3639174" cy="432048"/>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 \mu_\pm^{(0)}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85" y="1224065"/>
            <a:ext cx="451435" cy="404735"/>
          </a:xfrm>
          <a:prstGeom prst="rect">
            <a:avLst/>
          </a:prstGeom>
          <a:noFill/>
          <a:extLst>
            <a:ext uri="{909E8E84-426E-40DD-AFC4-6F175D3DCCD1}">
              <a14:hiddenFill xmlns:a14="http://schemas.microsoft.com/office/drawing/2010/main">
                <a:solidFill>
                  <a:srgbClr val="FFFFFF"/>
                </a:solidFill>
              </a14:hiddenFill>
            </a:ext>
          </a:extLst>
        </p:spPr>
      </p:pic>
      <p:pic>
        <p:nvPicPr>
          <p:cNvPr id="8200" name="Picture 8" descr=" &#10;c_\pm = c_{\rm B} e^{ \mp \beta q \psi}&#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576" y="1772816"/>
            <a:ext cx="1885924" cy="360040"/>
          </a:xfrm>
          <a:prstGeom prst="rect">
            <a:avLst/>
          </a:prstGeom>
          <a:noFill/>
          <a:extLst>
            <a:ext uri="{909E8E84-426E-40DD-AFC4-6F175D3DCCD1}">
              <a14:hiddenFill xmlns:a14="http://schemas.microsoft.com/office/drawing/2010/main">
                <a:solidFill>
                  <a:srgbClr val="FFFFFF"/>
                </a:solidFill>
              </a14:hiddenFill>
            </a:ext>
          </a:extLst>
        </p:spPr>
      </p:pic>
      <p:pic>
        <p:nvPicPr>
          <p:cNvPr id="8202" name="Picture 10" descr="&#10;\Pi = 2 \epsilon \epsilon_0 \kappa^2 \psi_{\rm D}^2 e^{-\kappa h}&#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98605" y="2279942"/>
            <a:ext cx="2592289" cy="387160"/>
          </a:xfrm>
          <a:prstGeom prst="rect">
            <a:avLst/>
          </a:prstGeom>
          <a:noFill/>
          <a:extLst>
            <a:ext uri="{909E8E84-426E-40DD-AFC4-6F175D3DCCD1}">
              <a14:hiddenFill xmlns:a14="http://schemas.microsoft.com/office/drawing/2010/main">
                <a:solidFill>
                  <a:srgbClr val="FFFFFF"/>
                </a:solidFill>
              </a14:hiddenFill>
            </a:ext>
          </a:extLst>
        </p:spPr>
      </p:pic>
      <p:sp>
        <p:nvSpPr>
          <p:cNvPr id="3" name="Rechteck 2"/>
          <p:cNvSpPr/>
          <p:nvPr/>
        </p:nvSpPr>
        <p:spPr>
          <a:xfrm>
            <a:off x="251520" y="2780928"/>
            <a:ext cx="8640960" cy="2308324"/>
          </a:xfrm>
          <a:prstGeom prst="rect">
            <a:avLst/>
          </a:prstGeom>
        </p:spPr>
        <p:txBody>
          <a:bodyPr wrap="square">
            <a:spAutoFit/>
          </a:bodyPr>
          <a:lstStyle/>
          <a:p>
            <a:pPr algn="just"/>
            <a:r>
              <a:rPr lang="en-US" sz="2400" dirty="0"/>
              <a:t>This result can be simply generalized to highly charged surfaces, but only at larger separations. Even if the potential is large close to the surface, it will be small at larger distances, and can be described by the DH equation. However, in this case one has to replace the actual diffuse layer potential </a:t>
            </a:r>
            <a:r>
              <a:rPr lang="en-US" sz="2400" i="1" dirty="0" err="1"/>
              <a:t>ψ</a:t>
            </a:r>
            <a:r>
              <a:rPr lang="en-US" sz="2400" baseline="-25000" dirty="0" err="1"/>
              <a:t>D</a:t>
            </a:r>
            <a:r>
              <a:rPr lang="en-US" sz="2400" dirty="0"/>
              <a:t> with the effective potential </a:t>
            </a:r>
            <a:r>
              <a:rPr lang="en-US" sz="2400" i="1" dirty="0" err="1"/>
              <a:t>ψ</a:t>
            </a:r>
            <a:r>
              <a:rPr lang="en-US" sz="2400" baseline="-25000" dirty="0" err="1"/>
              <a:t>eff</a:t>
            </a:r>
            <a:r>
              <a:rPr lang="en-US" sz="2400" dirty="0"/>
              <a:t>.</a:t>
            </a:r>
            <a:endParaRPr lang="de-DE" sz="2400" dirty="0"/>
          </a:p>
        </p:txBody>
      </p:sp>
      <p:pic>
        <p:nvPicPr>
          <p:cNvPr id="8204" name="Picture 12" descr="&#10;\psi_{\rm eff} = \frac{4}{\beta q} \tanh (\beta q \psi_{\rm D}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7544" y="5373216"/>
            <a:ext cx="2592289" cy="640952"/>
          </a:xfrm>
          <a:prstGeom prst="rect">
            <a:avLst/>
          </a:prstGeom>
          <a:noFill/>
          <a:extLst>
            <a:ext uri="{909E8E84-426E-40DD-AFC4-6F175D3DCCD1}">
              <a14:hiddenFill xmlns:a14="http://schemas.microsoft.com/office/drawing/2010/main">
                <a:solidFill>
                  <a:srgbClr val="FFFFFF"/>
                </a:solidFill>
              </a14:hiddenFill>
            </a:ext>
          </a:extLst>
        </p:spPr>
      </p:pic>
      <p:pic>
        <p:nvPicPr>
          <p:cNvPr id="8206" name="Picture 14" descr="&#10;\Pi(h) = 2 \epsilon \epsilon_0 \kappa^2 \psi^{(1)}_{\rm eff} \psi^{(2)}_{\rm eff} e^{-\kappa h}&#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11960" y="5445224"/>
            <a:ext cx="3565776" cy="453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644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57158" y="285728"/>
            <a:ext cx="8501122" cy="1446550"/>
          </a:xfrm>
          <a:prstGeom prst="rect">
            <a:avLst/>
          </a:prstGeom>
          <a:noFill/>
        </p:spPr>
        <p:txBody>
          <a:bodyPr wrap="square" rtlCol="0">
            <a:spAutoFit/>
          </a:bodyPr>
          <a:lstStyle/>
          <a:p>
            <a:pPr algn="just">
              <a:buFont typeface="Arial" pitchFamily="34" charset="0"/>
              <a:buChar char="•"/>
            </a:pPr>
            <a:r>
              <a:rPr lang="de-DE" sz="2400" dirty="0" smtClean="0"/>
              <a:t>   </a:t>
            </a:r>
            <a:r>
              <a:rPr lang="de-DE" sz="2400" u="sng" dirty="0" smtClean="0"/>
              <a:t>Double </a:t>
            </a:r>
            <a:r>
              <a:rPr lang="de-DE" sz="2400" u="sng" dirty="0" err="1" smtClean="0"/>
              <a:t>layer</a:t>
            </a:r>
            <a:r>
              <a:rPr lang="de-DE" sz="2400" u="sng" dirty="0" smtClean="0"/>
              <a:t> </a:t>
            </a:r>
            <a:r>
              <a:rPr lang="de-DE" sz="2400" u="sng" dirty="0" err="1" smtClean="0"/>
              <a:t>force</a:t>
            </a:r>
            <a:r>
              <a:rPr lang="de-DE" sz="2400" u="sng" dirty="0" smtClean="0"/>
              <a:t>:</a:t>
            </a:r>
          </a:p>
          <a:p>
            <a:pPr algn="just">
              <a:buFont typeface="Arial" pitchFamily="34" charset="0"/>
              <a:buChar char="•"/>
            </a:pPr>
            <a:endParaRPr lang="de-DE" sz="1400" u="sng" dirty="0" smtClean="0"/>
          </a:p>
          <a:p>
            <a:pPr algn="just"/>
            <a:r>
              <a:rPr lang="en-US" sz="2400" dirty="0" smtClean="0"/>
              <a:t>the repulsive free energy per unit area between two planar surfaces</a:t>
            </a:r>
            <a:endParaRPr lang="de-DE" sz="2400" u="sng" dirty="0"/>
          </a:p>
        </p:txBody>
      </p:sp>
      <p:pic>
        <p:nvPicPr>
          <p:cNvPr id="3074" name="Picture 2"/>
          <p:cNvPicPr>
            <a:picLocks noChangeAspect="1" noChangeArrowheads="1"/>
          </p:cNvPicPr>
          <p:nvPr/>
        </p:nvPicPr>
        <p:blipFill>
          <a:blip r:embed="rId2" cstate="print"/>
          <a:srcRect/>
          <a:stretch>
            <a:fillRect/>
          </a:stretch>
        </p:blipFill>
        <p:spPr bwMode="auto">
          <a:xfrm>
            <a:off x="2051720" y="1412776"/>
            <a:ext cx="4554506" cy="792088"/>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2123728" y="2276872"/>
            <a:ext cx="4047609" cy="864096"/>
          </a:xfrm>
          <a:prstGeom prst="rect">
            <a:avLst/>
          </a:prstGeom>
          <a:noFill/>
          <a:ln w="9525">
            <a:noFill/>
            <a:miter lim="800000"/>
            <a:headEnd/>
            <a:tailEnd/>
          </a:ln>
        </p:spPr>
      </p:pic>
      <p:pic>
        <p:nvPicPr>
          <p:cNvPr id="3076" name="Picture 4"/>
          <p:cNvPicPr>
            <a:picLocks noChangeAspect="1" noChangeArrowheads="1"/>
          </p:cNvPicPr>
          <p:nvPr/>
        </p:nvPicPr>
        <p:blipFill>
          <a:blip r:embed="rId4" cstate="print"/>
          <a:srcRect/>
          <a:stretch>
            <a:fillRect/>
          </a:stretch>
        </p:blipFill>
        <p:spPr bwMode="auto">
          <a:xfrm>
            <a:off x="725429" y="3140967"/>
            <a:ext cx="6294843" cy="3024337"/>
          </a:xfrm>
          <a:prstGeom prst="rect">
            <a:avLst/>
          </a:prstGeom>
          <a:noFill/>
          <a:ln w="9525">
            <a:noFill/>
            <a:miter lim="800000"/>
            <a:headEnd/>
            <a:tailEnd/>
          </a:ln>
        </p:spPr>
      </p:pic>
    </p:spTree>
    <p:extLst>
      <p:ext uri="{BB962C8B-B14F-4D97-AF65-F5344CB8AC3E}">
        <p14:creationId xmlns:p14="http://schemas.microsoft.com/office/powerpoint/2010/main" val="2124689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p:cNvPicPr>
            <a:picLocks noChangeAspect="1" noChangeArrowheads="1"/>
          </p:cNvPicPr>
          <p:nvPr/>
        </p:nvPicPr>
        <p:blipFill>
          <a:blip r:embed="rId2" cstate="print"/>
          <a:srcRect/>
          <a:stretch>
            <a:fillRect/>
          </a:stretch>
        </p:blipFill>
        <p:spPr bwMode="auto">
          <a:xfrm>
            <a:off x="1619672" y="1340768"/>
            <a:ext cx="5945803" cy="864096"/>
          </a:xfrm>
          <a:prstGeom prst="rect">
            <a:avLst/>
          </a:prstGeom>
          <a:noFill/>
          <a:ln w="9525">
            <a:noFill/>
            <a:miter lim="800000"/>
            <a:headEnd/>
            <a:tailEnd/>
          </a:ln>
        </p:spPr>
      </p:pic>
      <p:sp>
        <p:nvSpPr>
          <p:cNvPr id="4" name="Rechteck 3"/>
          <p:cNvSpPr/>
          <p:nvPr/>
        </p:nvSpPr>
        <p:spPr>
          <a:xfrm>
            <a:off x="323528" y="548680"/>
            <a:ext cx="8496944" cy="830997"/>
          </a:xfrm>
          <a:prstGeom prst="rect">
            <a:avLst/>
          </a:prstGeom>
        </p:spPr>
        <p:txBody>
          <a:bodyPr wrap="square">
            <a:spAutoFit/>
          </a:bodyPr>
          <a:lstStyle/>
          <a:p>
            <a:pPr>
              <a:buFont typeface="Arial" pitchFamily="34" charset="0"/>
              <a:buChar char="•"/>
            </a:pPr>
            <a:r>
              <a:rPr lang="en-US" sz="2400" dirty="0" smtClean="0"/>
              <a:t>  The interaction free energy between two spheres of radius R is</a:t>
            </a:r>
            <a:endParaRPr lang="de-DE" sz="2400" dirty="0"/>
          </a:p>
        </p:txBody>
      </p:sp>
    </p:spTree>
    <p:extLst>
      <p:ext uri="{BB962C8B-B14F-4D97-AF65-F5344CB8AC3E}">
        <p14:creationId xmlns:p14="http://schemas.microsoft.com/office/powerpoint/2010/main" val="1653719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4800" dirty="0" err="1" smtClean="0"/>
              <a:t>Minitest</a:t>
            </a:r>
            <a:endParaRPr lang="de-DE" sz="4800" dirty="0"/>
          </a:p>
        </p:txBody>
      </p:sp>
      <p:sp>
        <p:nvSpPr>
          <p:cNvPr id="3" name="Textfeld 2"/>
          <p:cNvSpPr txBox="1"/>
          <p:nvPr/>
        </p:nvSpPr>
        <p:spPr>
          <a:xfrm>
            <a:off x="467544" y="1556792"/>
            <a:ext cx="3619902" cy="523220"/>
          </a:xfrm>
          <a:prstGeom prst="rect">
            <a:avLst/>
          </a:prstGeom>
          <a:noFill/>
        </p:spPr>
        <p:txBody>
          <a:bodyPr wrap="none" rtlCol="0">
            <a:spAutoFit/>
          </a:bodyPr>
          <a:lstStyle/>
          <a:p>
            <a:r>
              <a:rPr lang="de-DE" sz="2800" dirty="0" err="1" smtClean="0"/>
              <a:t>Why</a:t>
            </a:r>
            <a:r>
              <a:rPr lang="de-DE" sz="2800" dirty="0" smtClean="0"/>
              <a:t> </a:t>
            </a:r>
            <a:r>
              <a:rPr lang="de-DE" sz="2800" dirty="0" err="1" smtClean="0"/>
              <a:t>is</a:t>
            </a:r>
            <a:r>
              <a:rPr lang="de-DE" sz="2800" dirty="0" smtClean="0"/>
              <a:t> </a:t>
            </a:r>
            <a:r>
              <a:rPr lang="de-DE" sz="2800" dirty="0" err="1" smtClean="0"/>
              <a:t>soap</a:t>
            </a:r>
            <a:r>
              <a:rPr lang="de-DE" sz="2800" dirty="0" smtClean="0"/>
              <a:t> </a:t>
            </a:r>
            <a:r>
              <a:rPr lang="de-DE" sz="2800" dirty="0" err="1" smtClean="0"/>
              <a:t>slippery</a:t>
            </a:r>
            <a:r>
              <a:rPr lang="de-DE" sz="2800" dirty="0" smtClean="0"/>
              <a:t>?</a:t>
            </a:r>
            <a:endParaRPr lang="de-DE" sz="2800" dirty="0"/>
          </a:p>
        </p:txBody>
      </p:sp>
    </p:spTree>
    <p:extLst>
      <p:ext uri="{BB962C8B-B14F-4D97-AF65-F5344CB8AC3E}">
        <p14:creationId xmlns:p14="http://schemas.microsoft.com/office/powerpoint/2010/main" val="17411497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err="1" smtClean="0"/>
              <a:t>Counterion</a:t>
            </a:r>
            <a:r>
              <a:rPr lang="de-DE" b="1" dirty="0" smtClean="0"/>
              <a:t> </a:t>
            </a:r>
            <a:r>
              <a:rPr lang="de-DE" b="1" dirty="0" err="1" smtClean="0"/>
              <a:t>condensation</a:t>
            </a:r>
            <a:endParaRPr lang="de-DE" dirty="0"/>
          </a:p>
        </p:txBody>
      </p:sp>
      <p:sp>
        <p:nvSpPr>
          <p:cNvPr id="3" name="Textfeld 2"/>
          <p:cNvSpPr txBox="1"/>
          <p:nvPr/>
        </p:nvSpPr>
        <p:spPr>
          <a:xfrm>
            <a:off x="323528" y="1556792"/>
            <a:ext cx="8568952" cy="4524315"/>
          </a:xfrm>
          <a:prstGeom prst="rect">
            <a:avLst/>
          </a:prstGeom>
          <a:noFill/>
        </p:spPr>
        <p:txBody>
          <a:bodyPr wrap="square" rtlCol="0">
            <a:spAutoFit/>
          </a:bodyPr>
          <a:lstStyle/>
          <a:p>
            <a:pPr algn="just">
              <a:buFont typeface="Arial" pitchFamily="34" charset="0"/>
              <a:buChar char="•"/>
            </a:pPr>
            <a:r>
              <a:rPr lang="en-US" sz="2400" dirty="0" smtClean="0"/>
              <a:t>  commonly described by Manning’s theory, which assumes that </a:t>
            </a:r>
            <a:r>
              <a:rPr lang="en-US" sz="2400" dirty="0" err="1" smtClean="0"/>
              <a:t>counterions</a:t>
            </a:r>
            <a:r>
              <a:rPr lang="en-US" sz="2400" dirty="0" smtClean="0"/>
              <a:t> can condense onto the surface ions until the charged density between neighboring monomer charges along the surface ion chain is reduced below a certain critical value</a:t>
            </a:r>
          </a:p>
          <a:p>
            <a:pPr algn="just">
              <a:buFont typeface="Arial" pitchFamily="34" charset="0"/>
              <a:buChar char="•"/>
            </a:pPr>
            <a:endParaRPr lang="en-US" sz="2400" dirty="0" smtClean="0"/>
          </a:p>
          <a:p>
            <a:pPr algn="just">
              <a:buFont typeface="Arial" pitchFamily="34" charset="0"/>
              <a:buChar char="•"/>
            </a:pPr>
            <a:r>
              <a:rPr lang="en-US" sz="2400" dirty="0" smtClean="0"/>
              <a:t> phenomenon of </a:t>
            </a:r>
            <a:r>
              <a:rPr lang="en-US" sz="2400" dirty="0" err="1" smtClean="0"/>
              <a:t>counterion</a:t>
            </a:r>
            <a:r>
              <a:rPr lang="en-US" sz="2400" dirty="0" smtClean="0"/>
              <a:t> condensation now takes place when the dimensionless Coulomb coupling strength</a:t>
            </a:r>
          </a:p>
          <a:p>
            <a:pPr algn="just">
              <a:buFont typeface="Arial" pitchFamily="34" charset="0"/>
              <a:buChar char="•"/>
            </a:pPr>
            <a:endParaRPr lang="en-US" sz="2400" dirty="0" smtClean="0"/>
          </a:p>
          <a:p>
            <a:pPr algn="ctr"/>
            <a:r>
              <a:rPr lang="el-GR" sz="2400" dirty="0" smtClean="0"/>
              <a:t>Γ = λ</a:t>
            </a:r>
            <a:r>
              <a:rPr lang="de-DE" sz="2400" i="1" baseline="-25000" dirty="0" smtClean="0"/>
              <a:t>B</a:t>
            </a:r>
            <a:r>
              <a:rPr lang="de-DE" sz="2400" dirty="0" smtClean="0"/>
              <a:t> / </a:t>
            </a:r>
            <a:r>
              <a:rPr lang="de-DE" sz="2400" i="1" dirty="0" err="1" smtClean="0"/>
              <a:t>l</a:t>
            </a:r>
            <a:r>
              <a:rPr lang="de-DE" sz="2400" i="1" baseline="-25000" dirty="0" err="1" smtClean="0"/>
              <a:t>charge</a:t>
            </a:r>
            <a:r>
              <a:rPr lang="de-DE" sz="2400" dirty="0" smtClean="0"/>
              <a:t> &gt; 1</a:t>
            </a:r>
          </a:p>
          <a:p>
            <a:pPr algn="ctr"/>
            <a:endParaRPr lang="de-DE" sz="2400" dirty="0" smtClean="0"/>
          </a:p>
          <a:p>
            <a:r>
              <a:rPr lang="en-US" sz="2400" dirty="0" smtClean="0"/>
              <a:t>where </a:t>
            </a:r>
            <a:r>
              <a:rPr lang="en-US" sz="2400" dirty="0" err="1" smtClean="0"/>
              <a:t>λ</a:t>
            </a:r>
            <a:r>
              <a:rPr lang="en-US" sz="2400" i="1" baseline="-25000" dirty="0" err="1" smtClean="0"/>
              <a:t>B</a:t>
            </a:r>
            <a:r>
              <a:rPr lang="en-US" sz="2400" dirty="0" smtClean="0"/>
              <a:t> represents the </a:t>
            </a:r>
            <a:r>
              <a:rPr lang="en-US" sz="2400" dirty="0" err="1" smtClean="0"/>
              <a:t>Bjerrum</a:t>
            </a:r>
            <a:r>
              <a:rPr lang="en-US" sz="2400" dirty="0" smtClean="0"/>
              <a:t> length and </a:t>
            </a:r>
            <a:r>
              <a:rPr lang="en-US" sz="2400" i="1" dirty="0" err="1" smtClean="0"/>
              <a:t>l</a:t>
            </a:r>
            <a:r>
              <a:rPr lang="en-US" sz="2400" i="1" baseline="-25000" dirty="0" err="1" smtClean="0"/>
              <a:t>charge</a:t>
            </a:r>
            <a:r>
              <a:rPr lang="en-US" sz="2400" dirty="0" smtClean="0"/>
              <a:t> the distance between neighboring surface charges.</a:t>
            </a:r>
            <a:endParaRPr lang="de-DE" sz="2400" dirty="0"/>
          </a:p>
        </p:txBody>
      </p:sp>
    </p:spTree>
    <p:extLst>
      <p:ext uri="{BB962C8B-B14F-4D97-AF65-F5344CB8AC3E}">
        <p14:creationId xmlns:p14="http://schemas.microsoft.com/office/powerpoint/2010/main" val="9432347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idx="1"/>
          </p:nvPr>
        </p:nvSpPr>
        <p:spPr>
          <a:xfrm>
            <a:off x="500034" y="2743200"/>
            <a:ext cx="8001056" cy="1673225"/>
          </a:xfrm>
        </p:spPr>
        <p:txBody>
          <a:bodyPr/>
          <a:lstStyle/>
          <a:p>
            <a:pPr algn="l">
              <a:buFont typeface="Arial" pitchFamily="34" charset="0"/>
              <a:buChar char="•"/>
            </a:pPr>
            <a:r>
              <a:rPr lang="de-DE" dirty="0" smtClean="0"/>
              <a:t> </a:t>
            </a:r>
            <a:r>
              <a:rPr lang="de-DE" dirty="0" err="1" smtClean="0">
                <a:solidFill>
                  <a:schemeClr val="tx1"/>
                </a:solidFill>
              </a:rPr>
              <a:t>Intermolecular</a:t>
            </a:r>
            <a:r>
              <a:rPr lang="de-DE" dirty="0" smtClean="0">
                <a:solidFill>
                  <a:schemeClr val="tx1"/>
                </a:solidFill>
              </a:rPr>
              <a:t> </a:t>
            </a:r>
            <a:r>
              <a:rPr lang="de-DE" dirty="0" err="1" smtClean="0">
                <a:solidFill>
                  <a:schemeClr val="tx1"/>
                </a:solidFill>
              </a:rPr>
              <a:t>and</a:t>
            </a:r>
            <a:r>
              <a:rPr lang="de-DE" dirty="0" smtClean="0">
                <a:solidFill>
                  <a:schemeClr val="tx1"/>
                </a:solidFill>
              </a:rPr>
              <a:t> </a:t>
            </a:r>
            <a:r>
              <a:rPr lang="de-DE" dirty="0" err="1" smtClean="0">
                <a:solidFill>
                  <a:schemeClr val="tx1"/>
                </a:solidFill>
              </a:rPr>
              <a:t>Surface</a:t>
            </a:r>
            <a:r>
              <a:rPr lang="de-DE" dirty="0" smtClean="0">
                <a:solidFill>
                  <a:schemeClr val="tx1"/>
                </a:solidFill>
              </a:rPr>
              <a:t> </a:t>
            </a:r>
            <a:r>
              <a:rPr lang="de-DE" dirty="0" err="1" smtClean="0">
                <a:solidFill>
                  <a:schemeClr val="tx1"/>
                </a:solidFill>
              </a:rPr>
              <a:t>Forces</a:t>
            </a:r>
            <a:r>
              <a:rPr lang="de-DE" dirty="0" smtClean="0">
                <a:solidFill>
                  <a:schemeClr val="tx1"/>
                </a:solidFill>
              </a:rPr>
              <a:t>: </a:t>
            </a:r>
            <a:r>
              <a:rPr lang="de-DE" dirty="0" err="1" smtClean="0">
                <a:solidFill>
                  <a:schemeClr val="tx1"/>
                </a:solidFill>
              </a:rPr>
              <a:t>With</a:t>
            </a:r>
            <a:r>
              <a:rPr lang="de-DE" dirty="0" smtClean="0">
                <a:solidFill>
                  <a:schemeClr val="tx1"/>
                </a:solidFill>
              </a:rPr>
              <a:t> </a:t>
            </a:r>
            <a:r>
              <a:rPr lang="de-DE" dirty="0" err="1" smtClean="0">
                <a:solidFill>
                  <a:schemeClr val="tx1"/>
                </a:solidFill>
              </a:rPr>
              <a:t>Applications</a:t>
            </a:r>
            <a:r>
              <a:rPr lang="de-DE" dirty="0" smtClean="0">
                <a:solidFill>
                  <a:schemeClr val="tx1"/>
                </a:solidFill>
              </a:rPr>
              <a:t> </a:t>
            </a:r>
            <a:r>
              <a:rPr lang="de-DE" dirty="0" err="1" smtClean="0">
                <a:solidFill>
                  <a:schemeClr val="tx1"/>
                </a:solidFill>
              </a:rPr>
              <a:t>to</a:t>
            </a:r>
            <a:r>
              <a:rPr lang="de-DE" dirty="0" smtClean="0">
                <a:solidFill>
                  <a:schemeClr val="tx1"/>
                </a:solidFill>
              </a:rPr>
              <a:t> </a:t>
            </a:r>
            <a:r>
              <a:rPr lang="de-DE" dirty="0" err="1" smtClean="0">
                <a:solidFill>
                  <a:schemeClr val="tx1"/>
                </a:solidFill>
              </a:rPr>
              <a:t>Colloidal</a:t>
            </a:r>
            <a:r>
              <a:rPr lang="de-DE" dirty="0" smtClean="0">
                <a:solidFill>
                  <a:schemeClr val="tx1"/>
                </a:solidFill>
              </a:rPr>
              <a:t> </a:t>
            </a:r>
            <a:r>
              <a:rPr lang="de-DE" dirty="0" err="1" smtClean="0">
                <a:solidFill>
                  <a:schemeClr val="tx1"/>
                </a:solidFill>
              </a:rPr>
              <a:t>and</a:t>
            </a:r>
            <a:r>
              <a:rPr lang="de-DE" dirty="0" smtClean="0">
                <a:solidFill>
                  <a:schemeClr val="tx1"/>
                </a:solidFill>
              </a:rPr>
              <a:t> Biological Systems, </a:t>
            </a:r>
            <a:r>
              <a:rPr lang="de-DE" b="0" dirty="0" smtClean="0">
                <a:solidFill>
                  <a:schemeClr val="tx1"/>
                </a:solidFill>
              </a:rPr>
              <a:t>Jacob N. </a:t>
            </a:r>
            <a:r>
              <a:rPr lang="de-DE" b="0" dirty="0" err="1" smtClean="0">
                <a:solidFill>
                  <a:schemeClr val="tx1"/>
                </a:solidFill>
              </a:rPr>
              <a:t>Israelachvili</a:t>
            </a:r>
            <a:r>
              <a:rPr lang="de-DE" b="0" dirty="0" smtClean="0">
                <a:solidFill>
                  <a:schemeClr val="tx1"/>
                </a:solidFill>
              </a:rPr>
              <a:t> Academic </a:t>
            </a:r>
            <a:r>
              <a:rPr lang="de-DE" b="0" dirty="0" err="1" smtClean="0">
                <a:solidFill>
                  <a:schemeClr val="tx1"/>
                </a:solidFill>
              </a:rPr>
              <a:t>PrESS</a:t>
            </a:r>
            <a:endParaRPr lang="de-DE" dirty="0"/>
          </a:p>
        </p:txBody>
      </p:sp>
      <p:sp>
        <p:nvSpPr>
          <p:cNvPr id="3" name="Titel 2"/>
          <p:cNvSpPr>
            <a:spLocks noGrp="1"/>
          </p:cNvSpPr>
          <p:nvPr>
            <p:ph type="title"/>
          </p:nvPr>
        </p:nvSpPr>
        <p:spPr/>
        <p:txBody>
          <a:bodyPr>
            <a:normAutofit/>
          </a:bodyPr>
          <a:lstStyle/>
          <a:p>
            <a:r>
              <a:rPr lang="en-US" b="1" dirty="0" err="1" smtClean="0"/>
              <a:t>Solvation</a:t>
            </a:r>
            <a:r>
              <a:rPr lang="en-US" b="1" dirty="0" smtClean="0"/>
              <a:t>, structural and hydration forces</a:t>
            </a:r>
            <a:endParaRPr lang="de-DE" dirty="0"/>
          </a:p>
        </p:txBody>
      </p:sp>
    </p:spTree>
    <p:extLst>
      <p:ext uri="{BB962C8B-B14F-4D97-AF65-F5344CB8AC3E}">
        <p14:creationId xmlns:p14="http://schemas.microsoft.com/office/powerpoint/2010/main" val="8435519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400" b="1" dirty="0" smtClean="0"/>
              <a:t>Molecular ordering at surfaces, interfaces and in thin films</a:t>
            </a:r>
            <a:endParaRPr lang="de-DE" sz="2400" dirty="0"/>
          </a:p>
        </p:txBody>
      </p:sp>
      <p:sp>
        <p:nvSpPr>
          <p:cNvPr id="3" name="Textfeld 2"/>
          <p:cNvSpPr txBox="1"/>
          <p:nvPr/>
        </p:nvSpPr>
        <p:spPr>
          <a:xfrm>
            <a:off x="285720" y="1556792"/>
            <a:ext cx="8643998" cy="5632311"/>
          </a:xfrm>
          <a:prstGeom prst="rect">
            <a:avLst/>
          </a:prstGeom>
          <a:noFill/>
        </p:spPr>
        <p:txBody>
          <a:bodyPr wrap="square" rtlCol="0">
            <a:spAutoFit/>
          </a:bodyPr>
          <a:lstStyle/>
          <a:p>
            <a:pPr marL="342900" indent="-342900" algn="just">
              <a:buFont typeface="Arial" pitchFamily="34" charset="0"/>
              <a:buChar char="•"/>
            </a:pPr>
            <a:r>
              <a:rPr lang="en-US" sz="2400" dirty="0" smtClean="0"/>
              <a:t>when </a:t>
            </a:r>
            <a:r>
              <a:rPr lang="en-US" sz="2400" dirty="0" smtClean="0"/>
              <a:t>two surfaces or particles approach closer than a few nanometers, continuum theories of attractive van der Waals and repulsive double-layer forces often fail</a:t>
            </a:r>
          </a:p>
          <a:p>
            <a:pPr marL="171450" indent="-171450" algn="just">
              <a:buFont typeface="Arial" pitchFamily="34" charset="0"/>
              <a:buChar char="•"/>
            </a:pPr>
            <a:endParaRPr lang="en-US" altLang="ko-KR" sz="800" dirty="0" smtClean="0"/>
          </a:p>
          <a:p>
            <a:pPr marL="342900" indent="-342900" algn="just">
              <a:buFont typeface="Arial" pitchFamily="34" charset="0"/>
              <a:buChar char="•"/>
            </a:pPr>
            <a:r>
              <a:rPr lang="en-US" sz="2400" dirty="0" smtClean="0"/>
              <a:t>for </a:t>
            </a:r>
            <a:r>
              <a:rPr lang="en-US" sz="2400" dirty="0" smtClean="0"/>
              <a:t>the interaction of surfaces and particles, structural forces come into play </a:t>
            </a:r>
          </a:p>
          <a:p>
            <a:pPr marL="171450" indent="-171450" algn="just">
              <a:buFont typeface="Arial" pitchFamily="34" charset="0"/>
              <a:buChar char="•"/>
            </a:pPr>
            <a:endParaRPr lang="en-US" sz="800" dirty="0" smtClean="0"/>
          </a:p>
          <a:p>
            <a:pPr marL="342900" indent="-342900" algn="just">
              <a:buFont typeface="Arial" pitchFamily="34" charset="0"/>
              <a:buChar char="•"/>
            </a:pPr>
            <a:r>
              <a:rPr lang="en-US" sz="2400" dirty="0" smtClean="0"/>
              <a:t>solute </a:t>
            </a:r>
            <a:r>
              <a:rPr lang="en-US" sz="2400" dirty="0" smtClean="0"/>
              <a:t>molecules often perturb the local ordering of solvent molecules </a:t>
            </a:r>
            <a:endParaRPr lang="en-US" sz="2400" dirty="0" smtClean="0"/>
          </a:p>
          <a:p>
            <a:pPr marL="171450" indent="-171450" algn="just">
              <a:buFont typeface="Arial" pitchFamily="34" charset="0"/>
              <a:buChar char="•"/>
            </a:pPr>
            <a:endParaRPr lang="en-US" sz="800" dirty="0"/>
          </a:p>
          <a:p>
            <a:pPr marL="342900" indent="-342900" algn="just">
              <a:buFont typeface="Arial" pitchFamily="34" charset="0"/>
              <a:buChar char="•"/>
            </a:pPr>
            <a:r>
              <a:rPr lang="en-US" altLang="ko-KR" sz="2400" dirty="0"/>
              <a:t>solvation forces depend not only on the properties of the intervening medium but also on the chemical and physical properties of the surfaces</a:t>
            </a:r>
          </a:p>
          <a:p>
            <a:pPr marL="342900" indent="-342900" algn="just">
              <a:buFont typeface="Arial" pitchFamily="34" charset="0"/>
              <a:buChar char="•"/>
            </a:pPr>
            <a:endParaRPr lang="en-US" sz="2400" dirty="0"/>
          </a:p>
          <a:p>
            <a:pPr marL="342900" indent="-342900" algn="just">
              <a:buFont typeface="Arial" pitchFamily="34" charset="0"/>
              <a:buChar char="•"/>
            </a:pPr>
            <a:endParaRPr lang="en-US" sz="2400" dirty="0" smtClean="0"/>
          </a:p>
          <a:p>
            <a:pPr marL="342900" indent="-342900" algn="just">
              <a:buFont typeface="Arial" pitchFamily="34" charset="0"/>
              <a:buChar char="•"/>
            </a:pPr>
            <a:endParaRPr lang="en-US" altLang="ko-KR" sz="2400" b="1" dirty="0" smtClean="0">
              <a:solidFill>
                <a:srgbClr val="FF0000"/>
              </a:solidFill>
            </a:endParaRPr>
          </a:p>
          <a:p>
            <a:pPr marL="342900" indent="-342900" algn="just">
              <a:buFont typeface="Arial" pitchFamily="34" charset="0"/>
              <a:buChar char="•"/>
            </a:pPr>
            <a:endParaRPr lang="de-DE" sz="2400" dirty="0"/>
          </a:p>
        </p:txBody>
      </p:sp>
    </p:spTree>
    <p:extLst>
      <p:ext uri="{BB962C8B-B14F-4D97-AF65-F5344CB8AC3E}">
        <p14:creationId xmlns:p14="http://schemas.microsoft.com/office/powerpoint/2010/main" val="30669694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51520" y="332656"/>
            <a:ext cx="8535322" cy="3046988"/>
          </a:xfrm>
          <a:prstGeom prst="rect">
            <a:avLst/>
          </a:prstGeom>
          <a:noFill/>
        </p:spPr>
        <p:txBody>
          <a:bodyPr wrap="square" rtlCol="0">
            <a:spAutoFit/>
          </a:bodyPr>
          <a:lstStyle/>
          <a:p>
            <a:pPr marL="342900" indent="-342900" algn="just">
              <a:buFont typeface="Arial" pitchFamily="34" charset="0"/>
              <a:buChar char="•"/>
            </a:pPr>
            <a:r>
              <a:rPr lang="en-US" sz="2400" b="1" dirty="0" smtClean="0">
                <a:solidFill>
                  <a:srgbClr val="FF0000"/>
                </a:solidFill>
              </a:rPr>
              <a:t>when </a:t>
            </a:r>
            <a:r>
              <a:rPr lang="en-US" sz="2400" b="1" dirty="0" smtClean="0">
                <a:solidFill>
                  <a:srgbClr val="FF0000"/>
                </a:solidFill>
              </a:rPr>
              <a:t>the medium is in water, the force is called hydration force </a:t>
            </a:r>
          </a:p>
          <a:p>
            <a:pPr marL="342900" indent="-342900" algn="just">
              <a:buFont typeface="Arial" pitchFamily="34" charset="0"/>
              <a:buChar char="•"/>
            </a:pPr>
            <a:endParaRPr lang="en-US" sz="2400" dirty="0" smtClean="0"/>
          </a:p>
          <a:p>
            <a:pPr marL="342900" indent="-342900" algn="just">
              <a:buFont typeface="Arial" pitchFamily="34" charset="0"/>
              <a:buChar char="•"/>
            </a:pPr>
            <a:r>
              <a:rPr lang="en-US" sz="2400" dirty="0" smtClean="0"/>
              <a:t> </a:t>
            </a:r>
            <a:r>
              <a:rPr lang="en-US" sz="2400" dirty="0" smtClean="0"/>
              <a:t>forces </a:t>
            </a:r>
            <a:r>
              <a:rPr lang="en-US" sz="2400" dirty="0" smtClean="0"/>
              <a:t>can be very strong at short range</a:t>
            </a:r>
          </a:p>
          <a:p>
            <a:pPr marL="342900" indent="-342900" algn="just">
              <a:buFont typeface="Arial" pitchFamily="34" charset="0"/>
              <a:buChar char="•"/>
            </a:pPr>
            <a:endParaRPr lang="en-US" sz="2400" dirty="0" smtClean="0"/>
          </a:p>
          <a:p>
            <a:pPr marL="342900" indent="-342900" algn="just">
              <a:buFont typeface="Arial" pitchFamily="34" charset="0"/>
              <a:buChar char="•"/>
            </a:pPr>
            <a:r>
              <a:rPr lang="en-US" sz="2400" dirty="0" smtClean="0"/>
              <a:t> </a:t>
            </a:r>
            <a:r>
              <a:rPr lang="en-US" altLang="ko-KR" sz="2400" dirty="0" err="1" smtClean="0"/>
              <a:t>solvation</a:t>
            </a:r>
            <a:r>
              <a:rPr lang="en-US" altLang="ko-KR" sz="2400" dirty="0" smtClean="0"/>
              <a:t> (or structuring) of solvent molecules at a surface is determined primarily by the geometry of molecules and how they can pack around a constraining boundary</a:t>
            </a:r>
            <a:endParaRPr lang="de-DE" sz="2400" dirty="0"/>
          </a:p>
        </p:txBody>
      </p:sp>
    </p:spTree>
    <p:extLst>
      <p:ext uri="{BB962C8B-B14F-4D97-AF65-F5344CB8AC3E}">
        <p14:creationId xmlns:p14="http://schemas.microsoft.com/office/powerpoint/2010/main" val="25607882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79512" y="214290"/>
            <a:ext cx="8712968" cy="2923877"/>
          </a:xfrm>
          <a:prstGeom prst="rect">
            <a:avLst/>
          </a:prstGeom>
          <a:noFill/>
        </p:spPr>
        <p:txBody>
          <a:bodyPr wrap="square" rtlCol="0">
            <a:spAutoFit/>
          </a:bodyPr>
          <a:lstStyle/>
          <a:p>
            <a:r>
              <a:rPr lang="en-US" sz="2400" b="1" dirty="0" smtClean="0"/>
              <a:t>Solid–liquid interface: </a:t>
            </a:r>
          </a:p>
          <a:p>
            <a:endParaRPr lang="en-US" sz="800" dirty="0" smtClean="0"/>
          </a:p>
          <a:p>
            <a:pPr marL="342900" indent="-342900" algn="just">
              <a:buFont typeface="Arial" pitchFamily="34" charset="0"/>
              <a:buChar char="•"/>
            </a:pPr>
            <a:r>
              <a:rPr lang="en-US" sz="2400" b="1" dirty="0" smtClean="0">
                <a:solidFill>
                  <a:srgbClr val="FF0000"/>
                </a:solidFill>
              </a:rPr>
              <a:t>attractive </a:t>
            </a:r>
            <a:r>
              <a:rPr lang="en-US" sz="2400" b="1" dirty="0" smtClean="0">
                <a:solidFill>
                  <a:srgbClr val="FF0000"/>
                </a:solidFill>
              </a:rPr>
              <a:t>interactions between the wall and liquid molecules and the geometric constraining effect of the ’hard wall’ on these molecules force them to order into quasi-discrete layers</a:t>
            </a:r>
            <a:r>
              <a:rPr lang="en-US" sz="2400" dirty="0" smtClean="0"/>
              <a:t>. </a:t>
            </a:r>
          </a:p>
          <a:p>
            <a:pPr marL="171450" indent="-171450" algn="just">
              <a:buFont typeface="Arial" pitchFamily="34" charset="0"/>
              <a:buChar char="•"/>
            </a:pPr>
            <a:endParaRPr lang="en-US" sz="800" dirty="0" smtClean="0"/>
          </a:p>
          <a:p>
            <a:pPr marL="342900" indent="-342900" algn="just">
              <a:buFont typeface="Arial" pitchFamily="34" charset="0"/>
              <a:buChar char="•"/>
            </a:pPr>
            <a:r>
              <a:rPr lang="en-US" sz="2400" dirty="0" smtClean="0"/>
              <a:t>reflected </a:t>
            </a:r>
            <a:r>
              <a:rPr lang="en-US" sz="2400" dirty="0" smtClean="0"/>
              <a:t>in an oscillatory density (force) profile extending several molecular diameters into the liquid:</a:t>
            </a:r>
            <a:endParaRPr lang="de-DE" sz="2400" dirty="0"/>
          </a:p>
        </p:txBody>
      </p:sp>
      <p:pic>
        <p:nvPicPr>
          <p:cNvPr id="5" name="Picture 5" descr="D:\kung\스캔\스캔2\fig 13.1--1.tif"/>
          <p:cNvPicPr>
            <a:picLocks noChangeAspect="1" noChangeArrowheads="1"/>
          </p:cNvPicPr>
          <p:nvPr/>
        </p:nvPicPr>
        <p:blipFill>
          <a:blip r:embed="rId2" cstate="print"/>
          <a:srcRect/>
          <a:stretch>
            <a:fillRect/>
          </a:stretch>
        </p:blipFill>
        <p:spPr bwMode="auto">
          <a:xfrm>
            <a:off x="1403648" y="3068960"/>
            <a:ext cx="6355532" cy="3297640"/>
          </a:xfrm>
          <a:prstGeom prst="rect">
            <a:avLst/>
          </a:prstGeom>
          <a:noFill/>
          <a:ln w="9525">
            <a:noFill/>
            <a:miter lim="800000"/>
            <a:headEnd/>
            <a:tailEnd/>
          </a:ln>
        </p:spPr>
      </p:pic>
    </p:spTree>
    <p:extLst>
      <p:ext uri="{BB962C8B-B14F-4D97-AF65-F5344CB8AC3E}">
        <p14:creationId xmlns:p14="http://schemas.microsoft.com/office/powerpoint/2010/main" val="17509205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500034" y="404664"/>
            <a:ext cx="8072494" cy="830997"/>
          </a:xfrm>
          <a:prstGeom prst="rect">
            <a:avLst/>
          </a:prstGeom>
        </p:spPr>
        <p:txBody>
          <a:bodyPr wrap="square">
            <a:spAutoFit/>
          </a:bodyPr>
          <a:lstStyle/>
          <a:p>
            <a:pPr algn="just">
              <a:buFont typeface="Arial" pitchFamily="34" charset="0"/>
              <a:buChar char="•"/>
            </a:pPr>
            <a:r>
              <a:rPr lang="en-US" sz="2400" dirty="0" smtClean="0"/>
              <a:t>  constraining effect for the liquid–solid interface is much more dramatic for two solid  </a:t>
            </a:r>
            <a:r>
              <a:rPr lang="de-DE" sz="2400" dirty="0" err="1" smtClean="0"/>
              <a:t>surfaces</a:t>
            </a:r>
            <a:endParaRPr lang="de-DE" sz="2400" dirty="0"/>
          </a:p>
        </p:txBody>
      </p:sp>
      <p:pic>
        <p:nvPicPr>
          <p:cNvPr id="4" name="Picture 2"/>
          <p:cNvPicPr>
            <a:picLocks noChangeAspect="1" noChangeArrowheads="1"/>
          </p:cNvPicPr>
          <p:nvPr/>
        </p:nvPicPr>
        <p:blipFill>
          <a:blip r:embed="rId2" cstate="print"/>
          <a:srcRect/>
          <a:stretch>
            <a:fillRect/>
          </a:stretch>
        </p:blipFill>
        <p:spPr bwMode="auto">
          <a:xfrm>
            <a:off x="1428727" y="1214422"/>
            <a:ext cx="6712840" cy="5000660"/>
          </a:xfrm>
          <a:prstGeom prst="rect">
            <a:avLst/>
          </a:prstGeom>
          <a:noFill/>
          <a:ln w="9525">
            <a:noFill/>
            <a:miter lim="800000"/>
            <a:headEnd/>
            <a:tailEnd/>
          </a:ln>
        </p:spPr>
      </p:pic>
    </p:spTree>
    <p:extLst>
      <p:ext uri="{BB962C8B-B14F-4D97-AF65-F5344CB8AC3E}">
        <p14:creationId xmlns:p14="http://schemas.microsoft.com/office/powerpoint/2010/main" val="35864838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400" b="1" dirty="0" smtClean="0"/>
              <a:t>Origin of main type of </a:t>
            </a:r>
            <a:r>
              <a:rPr lang="en-US" sz="2400" b="1" dirty="0" err="1" smtClean="0"/>
              <a:t>solvation</a:t>
            </a:r>
            <a:r>
              <a:rPr lang="en-US" sz="2400" b="1" dirty="0" smtClean="0"/>
              <a:t> force: </a:t>
            </a:r>
            <a:br>
              <a:rPr lang="en-US" sz="2400" b="1" dirty="0" smtClean="0"/>
            </a:br>
            <a:r>
              <a:rPr lang="en-US" sz="2400" b="1" dirty="0" smtClean="0"/>
              <a:t>The oscillatory force</a:t>
            </a:r>
            <a:endParaRPr lang="de-DE" sz="2400" dirty="0"/>
          </a:p>
        </p:txBody>
      </p:sp>
      <p:grpSp>
        <p:nvGrpSpPr>
          <p:cNvPr id="7" name="Gruppieren 6"/>
          <p:cNvGrpSpPr/>
          <p:nvPr/>
        </p:nvGrpSpPr>
        <p:grpSpPr>
          <a:xfrm>
            <a:off x="251521" y="1500174"/>
            <a:ext cx="8640960" cy="4401205"/>
            <a:chOff x="251521" y="1643050"/>
            <a:chExt cx="8640960" cy="4401205"/>
          </a:xfrm>
        </p:grpSpPr>
        <p:sp>
          <p:nvSpPr>
            <p:cNvPr id="4" name="Textfeld 3"/>
            <p:cNvSpPr txBox="1"/>
            <p:nvPr/>
          </p:nvSpPr>
          <p:spPr>
            <a:xfrm>
              <a:off x="251521" y="1643050"/>
              <a:ext cx="8535321" cy="4401205"/>
            </a:xfrm>
            <a:prstGeom prst="rect">
              <a:avLst/>
            </a:prstGeom>
            <a:noFill/>
          </p:spPr>
          <p:txBody>
            <a:bodyPr wrap="square" rtlCol="0">
              <a:spAutoFit/>
            </a:bodyPr>
            <a:lstStyle/>
            <a:p>
              <a:pPr marL="342900" indent="-342900" algn="just">
                <a:buFont typeface="Arial" pitchFamily="34" charset="0"/>
                <a:buChar char="•"/>
              </a:pPr>
              <a:r>
                <a:rPr lang="en-US" sz="2000" dirty="0" smtClean="0"/>
                <a:t>The </a:t>
              </a:r>
              <a:r>
                <a:rPr lang="en-US" sz="2000" dirty="0" smtClean="0"/>
                <a:t>repulsive electrostatic double-layer pressure between two charged surfaces at distance D, P(D), separated by a solvent containing the surface </a:t>
              </a:r>
              <a:r>
                <a:rPr lang="en-US" sz="2000" dirty="0" err="1" smtClean="0"/>
                <a:t>counterions</a:t>
              </a:r>
              <a:r>
                <a:rPr lang="en-US" sz="2000" dirty="0" smtClean="0"/>
                <a:t> is given by the contact </a:t>
              </a:r>
              <a:r>
                <a:rPr lang="de-DE" sz="2000" dirty="0" err="1" smtClean="0"/>
                <a:t>value</a:t>
              </a:r>
              <a:r>
                <a:rPr lang="de-DE" sz="2000" dirty="0" smtClean="0"/>
                <a:t>  </a:t>
              </a:r>
              <a:r>
                <a:rPr lang="de-DE" sz="2000" dirty="0" err="1" smtClean="0"/>
                <a:t>theorem</a:t>
              </a:r>
              <a:r>
                <a:rPr lang="de-DE" sz="2000" dirty="0" smtClean="0"/>
                <a:t>:</a:t>
              </a:r>
            </a:p>
            <a:p>
              <a:pPr marL="342900" indent="-342900" algn="just">
                <a:buFont typeface="Arial" pitchFamily="34" charset="0"/>
                <a:buChar char="•"/>
              </a:pPr>
              <a:endParaRPr lang="de-DE" sz="2000" dirty="0" smtClean="0"/>
            </a:p>
            <a:p>
              <a:pPr marL="342900" indent="-342900" algn="just">
                <a:buFont typeface="Arial" pitchFamily="34" charset="0"/>
                <a:buChar char="•"/>
              </a:pPr>
              <a:endParaRPr lang="de-DE" sz="2000" dirty="0" smtClean="0"/>
            </a:p>
            <a:p>
              <a:pPr marL="342900" indent="-342900" algn="just">
                <a:buFont typeface="Arial" pitchFamily="34" charset="0"/>
                <a:buChar char="•"/>
              </a:pPr>
              <a:endParaRPr lang="de-DE" sz="2000" dirty="0" smtClean="0"/>
            </a:p>
            <a:p>
              <a:pPr marL="342900" indent="-342900" algn="just">
                <a:buFont typeface="Arial" pitchFamily="34" charset="0"/>
                <a:buChar char="•"/>
              </a:pPr>
              <a:endParaRPr lang="de-DE" sz="2000" dirty="0" smtClean="0"/>
            </a:p>
            <a:p>
              <a:pPr marL="342900" indent="-342900" algn="just">
                <a:buFont typeface="Arial" pitchFamily="34" charset="0"/>
                <a:buChar char="•"/>
              </a:pPr>
              <a:endParaRPr lang="en-US" sz="2000" dirty="0" smtClean="0"/>
            </a:p>
            <a:p>
              <a:pPr marL="342900" indent="-342900" algn="just">
                <a:buFont typeface="Arial" pitchFamily="34" charset="0"/>
                <a:buChar char="•"/>
              </a:pPr>
              <a:endParaRPr lang="en-US" sz="2000" dirty="0" smtClean="0"/>
            </a:p>
            <a:p>
              <a:pPr marL="342900" indent="-342900" algn="just">
                <a:buFont typeface="Arial" pitchFamily="34" charset="0"/>
                <a:buChar char="•"/>
              </a:pPr>
              <a:endParaRPr lang="en-US" sz="2000" dirty="0" smtClean="0"/>
            </a:p>
            <a:p>
              <a:pPr marL="342900" indent="-342900" algn="just">
                <a:buFont typeface="Arial" pitchFamily="34" charset="0"/>
                <a:buChar char="•"/>
              </a:pPr>
              <a:endParaRPr lang="en-US" sz="2000" dirty="0" smtClean="0"/>
            </a:p>
            <a:p>
              <a:pPr algn="just"/>
              <a:endParaRPr lang="en-US" sz="2000" dirty="0" smtClean="0"/>
            </a:p>
            <a:p>
              <a:pPr marL="342900" indent="-342900" algn="just">
                <a:buFont typeface="Arial" pitchFamily="34" charset="0"/>
                <a:buChar char="•"/>
              </a:pPr>
              <a:r>
                <a:rPr lang="en-US" sz="2000" dirty="0" smtClean="0"/>
                <a:t>equations </a:t>
              </a:r>
              <a:r>
                <a:rPr lang="en-US" sz="2000" dirty="0" smtClean="0"/>
                <a:t>apply to solvation forces so long as there is no interaction between the walls and liquid molecules</a:t>
              </a:r>
            </a:p>
          </p:txBody>
        </p:sp>
        <p:pic>
          <p:nvPicPr>
            <p:cNvPr id="2050" name="Picture 2"/>
            <p:cNvPicPr>
              <a:picLocks noChangeAspect="1" noChangeArrowheads="1"/>
            </p:cNvPicPr>
            <p:nvPr/>
          </p:nvPicPr>
          <p:blipFill>
            <a:blip r:embed="rId2" cstate="print"/>
            <a:srcRect/>
            <a:stretch>
              <a:fillRect/>
            </a:stretch>
          </p:blipFill>
          <p:spPr bwMode="auto">
            <a:xfrm>
              <a:off x="2126271" y="2707780"/>
              <a:ext cx="4891460" cy="1001272"/>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251521" y="3715892"/>
              <a:ext cx="8640960" cy="1405374"/>
            </a:xfrm>
            <a:prstGeom prst="rect">
              <a:avLst/>
            </a:prstGeom>
            <a:noFill/>
            <a:ln w="9525">
              <a:noFill/>
              <a:miter lim="800000"/>
              <a:headEnd/>
              <a:tailEnd/>
            </a:ln>
          </p:spPr>
        </p:pic>
      </p:grpSp>
    </p:spTree>
    <p:extLst>
      <p:ext uri="{BB962C8B-B14F-4D97-AF65-F5344CB8AC3E}">
        <p14:creationId xmlns:p14="http://schemas.microsoft.com/office/powerpoint/2010/main" val="17558405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23528" y="548680"/>
            <a:ext cx="8424936" cy="1200329"/>
          </a:xfrm>
          <a:prstGeom prst="rect">
            <a:avLst/>
          </a:prstGeom>
          <a:noFill/>
        </p:spPr>
        <p:txBody>
          <a:bodyPr wrap="square" rtlCol="0">
            <a:spAutoFit/>
          </a:bodyPr>
          <a:lstStyle/>
          <a:p>
            <a:pPr algn="just">
              <a:buFont typeface="Arial" pitchFamily="34" charset="0"/>
              <a:buChar char="•"/>
            </a:pPr>
            <a:r>
              <a:rPr lang="en-US" altLang="ko-KR" sz="2400" dirty="0" smtClean="0">
                <a:sym typeface="Symbol" pitchFamily="18" charset="2"/>
              </a:rPr>
              <a:t>  While theoretical work relevant to practical systems is still in its infancy, there is a rapidly growing literature on experimental measurements.</a:t>
            </a:r>
            <a:endParaRPr lang="de-DE" sz="2400" dirty="0"/>
          </a:p>
        </p:txBody>
      </p:sp>
    </p:spTree>
    <p:extLst>
      <p:ext uri="{BB962C8B-B14F-4D97-AF65-F5344CB8AC3E}">
        <p14:creationId xmlns:p14="http://schemas.microsoft.com/office/powerpoint/2010/main" val="38102144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400" b="1" dirty="0" smtClean="0"/>
              <a:t>Measurements and properties of </a:t>
            </a:r>
            <a:r>
              <a:rPr lang="en-US" sz="2400" b="1" dirty="0" err="1" smtClean="0"/>
              <a:t>solvation</a:t>
            </a:r>
            <a:r>
              <a:rPr lang="en-US" sz="2400" b="1" dirty="0" smtClean="0"/>
              <a:t> forces: Oscillatory forces in </a:t>
            </a:r>
            <a:r>
              <a:rPr lang="en-US" sz="2400" b="1" dirty="0" err="1" smtClean="0"/>
              <a:t>nonaqueous</a:t>
            </a:r>
            <a:r>
              <a:rPr lang="en-US" sz="2400" b="1" dirty="0" smtClean="0"/>
              <a:t> </a:t>
            </a:r>
            <a:r>
              <a:rPr lang="de-DE" sz="2400" b="1" dirty="0" err="1" smtClean="0"/>
              <a:t>liquids</a:t>
            </a:r>
            <a:endParaRPr lang="de-DE" sz="2400" dirty="0"/>
          </a:p>
        </p:txBody>
      </p:sp>
      <p:sp>
        <p:nvSpPr>
          <p:cNvPr id="3" name="Textfeld 2"/>
          <p:cNvSpPr txBox="1"/>
          <p:nvPr/>
        </p:nvSpPr>
        <p:spPr>
          <a:xfrm>
            <a:off x="4499992" y="1556792"/>
            <a:ext cx="4358288" cy="3785652"/>
          </a:xfrm>
          <a:prstGeom prst="rect">
            <a:avLst/>
          </a:prstGeom>
          <a:noFill/>
        </p:spPr>
        <p:txBody>
          <a:bodyPr wrap="square" rtlCol="0">
            <a:spAutoFit/>
          </a:bodyPr>
          <a:lstStyle/>
          <a:p>
            <a:pPr algn="just"/>
            <a:r>
              <a:rPr lang="de-DE" sz="2000" dirty="0" smtClean="0"/>
              <a:t> </a:t>
            </a:r>
            <a:r>
              <a:rPr lang="en-US" altLang="ko-KR" sz="2000" i="1" dirty="0" smtClean="0">
                <a:solidFill>
                  <a:schemeClr val="folHlink"/>
                </a:solidFill>
                <a:sym typeface="Symbol" pitchFamily="18" charset="2"/>
              </a:rPr>
              <a:t>Magnitude of forces </a:t>
            </a:r>
            <a:r>
              <a:rPr lang="en-US" altLang="ko-KR" sz="2000" dirty="0" smtClean="0">
                <a:solidFill>
                  <a:schemeClr val="folHlink"/>
                </a:solidFill>
                <a:sym typeface="Symbol" pitchFamily="18" charset="2"/>
              </a:rPr>
              <a:t>:</a:t>
            </a:r>
            <a:r>
              <a:rPr lang="en-US" altLang="ko-KR" sz="2000" dirty="0" smtClean="0">
                <a:sym typeface="Symbol" pitchFamily="18" charset="2"/>
              </a:rPr>
              <a:t> </a:t>
            </a:r>
          </a:p>
          <a:p>
            <a:pPr algn="just">
              <a:buFont typeface="Arial" pitchFamily="34" charset="0"/>
              <a:buChar char="•"/>
            </a:pPr>
            <a:endParaRPr lang="en-US" altLang="ko-KR" sz="2000" b="1" dirty="0" smtClean="0">
              <a:solidFill>
                <a:srgbClr val="FF0000"/>
              </a:solidFill>
              <a:sym typeface="Symbol" pitchFamily="18" charset="2"/>
            </a:endParaRPr>
          </a:p>
          <a:p>
            <a:pPr algn="just">
              <a:buFont typeface="Arial" pitchFamily="34" charset="0"/>
              <a:buChar char="•"/>
            </a:pPr>
            <a:r>
              <a:rPr lang="en-US" altLang="ko-KR" sz="2000" b="1" dirty="0" smtClean="0">
                <a:solidFill>
                  <a:srgbClr val="FF0000"/>
                </a:solidFill>
                <a:sym typeface="Symbol" pitchFamily="18" charset="2"/>
              </a:rPr>
              <a:t> The oscillatory force can exceed the van </a:t>
            </a:r>
            <a:r>
              <a:rPr lang="en-US" altLang="ko-KR" sz="2000" b="1" dirty="0" err="1" smtClean="0">
                <a:solidFill>
                  <a:srgbClr val="FF0000"/>
                </a:solidFill>
                <a:sym typeface="Symbol" pitchFamily="18" charset="2"/>
              </a:rPr>
              <a:t>der</a:t>
            </a:r>
            <a:r>
              <a:rPr lang="en-US" altLang="ko-KR" sz="2000" b="1" dirty="0" smtClean="0">
                <a:solidFill>
                  <a:srgbClr val="FF0000"/>
                </a:solidFill>
                <a:sym typeface="Symbol" pitchFamily="18" charset="2"/>
              </a:rPr>
              <a:t> Waals force at separations below five to 10 molecular diameters</a:t>
            </a:r>
            <a:endParaRPr lang="en-US" altLang="ko-KR" sz="2000" dirty="0" smtClean="0">
              <a:sym typeface="Symbol" pitchFamily="18" charset="2"/>
            </a:endParaRPr>
          </a:p>
          <a:p>
            <a:pPr algn="just">
              <a:buFont typeface="Arial" pitchFamily="34" charset="0"/>
              <a:buChar char="•"/>
            </a:pPr>
            <a:endParaRPr lang="en-US" altLang="ko-KR" sz="2000" dirty="0" smtClean="0">
              <a:sym typeface="Symbol" pitchFamily="18" charset="2"/>
            </a:endParaRPr>
          </a:p>
          <a:p>
            <a:pPr algn="just">
              <a:buFont typeface="Arial" pitchFamily="34" charset="0"/>
              <a:buChar char="•"/>
            </a:pPr>
            <a:r>
              <a:rPr lang="en-US" altLang="ko-KR" sz="2000" dirty="0" smtClean="0">
                <a:sym typeface="Symbol" pitchFamily="18" charset="2"/>
              </a:rPr>
              <a:t> for simple ( non-polymeric) liquids, merges with the continuum  van </a:t>
            </a:r>
            <a:r>
              <a:rPr lang="en-US" altLang="ko-KR" sz="2000" dirty="0" err="1" smtClean="0">
                <a:sym typeface="Symbol" pitchFamily="18" charset="2"/>
              </a:rPr>
              <a:t>der</a:t>
            </a:r>
            <a:r>
              <a:rPr lang="en-US" altLang="ko-KR" sz="2000" dirty="0" smtClean="0">
                <a:sym typeface="Symbol" pitchFamily="18" charset="2"/>
              </a:rPr>
              <a:t> Waals or DLVO force at larger separations</a:t>
            </a:r>
          </a:p>
          <a:p>
            <a:pPr algn="just">
              <a:buFont typeface="Arial" pitchFamily="34" charset="0"/>
              <a:buChar char="•"/>
            </a:pPr>
            <a:endParaRPr lang="en-US" sz="2000" dirty="0" smtClean="0">
              <a:sym typeface="Symbol" pitchFamily="18" charset="2"/>
            </a:endParaRPr>
          </a:p>
        </p:txBody>
      </p:sp>
      <p:pic>
        <p:nvPicPr>
          <p:cNvPr id="4" name="Picture 2"/>
          <p:cNvPicPr>
            <a:picLocks noChangeAspect="1" noChangeArrowheads="1"/>
          </p:cNvPicPr>
          <p:nvPr/>
        </p:nvPicPr>
        <p:blipFill>
          <a:blip r:embed="rId2" cstate="print"/>
          <a:srcRect/>
          <a:stretch>
            <a:fillRect/>
          </a:stretch>
        </p:blipFill>
        <p:spPr bwMode="auto">
          <a:xfrm>
            <a:off x="323528" y="1393943"/>
            <a:ext cx="3672408" cy="4915377"/>
          </a:xfrm>
          <a:prstGeom prst="rect">
            <a:avLst/>
          </a:prstGeom>
          <a:noFill/>
          <a:ln w="9525">
            <a:noFill/>
            <a:miter lim="800000"/>
            <a:headEnd/>
            <a:tailEnd/>
          </a:ln>
        </p:spPr>
      </p:pic>
    </p:spTree>
    <p:extLst>
      <p:ext uri="{BB962C8B-B14F-4D97-AF65-F5344CB8AC3E}">
        <p14:creationId xmlns:p14="http://schemas.microsoft.com/office/powerpoint/2010/main" val="42636249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1752" y="293784"/>
            <a:ext cx="8534400" cy="758952"/>
          </a:xfrm>
        </p:spPr>
        <p:txBody>
          <a:bodyPr>
            <a:noAutofit/>
          </a:bodyPr>
          <a:lstStyle/>
          <a:p>
            <a:r>
              <a:rPr lang="en-US" sz="2800" b="1" dirty="0" err="1" smtClean="0"/>
              <a:t>Solvation</a:t>
            </a:r>
            <a:r>
              <a:rPr lang="en-US" sz="2800" b="1" dirty="0" smtClean="0"/>
              <a:t> forces in aqueous systems: </a:t>
            </a:r>
            <a:br>
              <a:rPr lang="en-US" sz="2800" b="1" dirty="0" smtClean="0"/>
            </a:br>
            <a:r>
              <a:rPr lang="en-US" sz="2800" b="1" dirty="0" smtClean="0"/>
              <a:t>Repulsive ’hydration’ forces</a:t>
            </a:r>
            <a:endParaRPr lang="de-DE" sz="2800" dirty="0"/>
          </a:p>
        </p:txBody>
      </p:sp>
      <p:sp>
        <p:nvSpPr>
          <p:cNvPr id="3" name="Textfeld 2"/>
          <p:cNvSpPr txBox="1"/>
          <p:nvPr/>
        </p:nvSpPr>
        <p:spPr>
          <a:xfrm>
            <a:off x="285720" y="1571612"/>
            <a:ext cx="8572560" cy="4708981"/>
          </a:xfrm>
          <a:prstGeom prst="rect">
            <a:avLst/>
          </a:prstGeom>
          <a:noFill/>
        </p:spPr>
        <p:txBody>
          <a:bodyPr wrap="square" rtlCol="0">
            <a:spAutoFit/>
          </a:bodyPr>
          <a:lstStyle/>
          <a:p>
            <a:pPr algn="just">
              <a:buFont typeface="Arial" pitchFamily="34" charset="0"/>
              <a:buChar char="•"/>
            </a:pPr>
            <a:r>
              <a:rPr lang="de-DE" sz="2000" dirty="0" smtClean="0"/>
              <a:t> </a:t>
            </a:r>
            <a:r>
              <a:rPr lang="en-US" sz="2000" dirty="0" smtClean="0"/>
              <a:t>certain clays, surfactant soap films, uncharged lipid </a:t>
            </a:r>
            <a:r>
              <a:rPr lang="en-US" sz="2000" dirty="0" err="1" smtClean="0"/>
              <a:t>bilayers</a:t>
            </a:r>
            <a:r>
              <a:rPr lang="en-US" sz="2000" dirty="0" smtClean="0"/>
              <a:t> and biological membranes swell spontaneously or repel each other in aqueous solutions</a:t>
            </a:r>
          </a:p>
          <a:p>
            <a:pPr algn="just">
              <a:buFont typeface="Arial" pitchFamily="34" charset="0"/>
              <a:buChar char="•"/>
            </a:pPr>
            <a:endParaRPr lang="en-US" sz="2000" dirty="0" smtClean="0"/>
          </a:p>
          <a:p>
            <a:pPr algn="just">
              <a:buFont typeface="Arial" pitchFamily="34" charset="0"/>
              <a:buChar char="•"/>
            </a:pPr>
            <a:r>
              <a:rPr lang="en-US" sz="2000" dirty="0" smtClean="0"/>
              <a:t>  Additional short-range forces are acting that are not oscillatory but smoothly varying, i.e. monotonic. </a:t>
            </a:r>
            <a:r>
              <a:rPr lang="en-US" sz="2000" b="1" dirty="0" smtClean="0">
                <a:solidFill>
                  <a:srgbClr val="FF0000"/>
                </a:solidFill>
              </a:rPr>
              <a:t>Between hydrophilic surfaces this force is exponentially repulsive and is commonly referred to as the hydration or structural force</a:t>
            </a:r>
            <a:r>
              <a:rPr lang="en-US" sz="2000" dirty="0" smtClean="0"/>
              <a:t>.</a:t>
            </a:r>
          </a:p>
          <a:p>
            <a:pPr algn="just">
              <a:buFont typeface="Arial" pitchFamily="34" charset="0"/>
              <a:buChar char="•"/>
            </a:pPr>
            <a:endParaRPr lang="en-US" sz="2000" dirty="0" smtClean="0"/>
          </a:p>
          <a:p>
            <a:pPr algn="just">
              <a:buFont typeface="Arial" pitchFamily="34" charset="0"/>
              <a:buChar char="•"/>
            </a:pPr>
            <a:r>
              <a:rPr lang="en-US" sz="2000" dirty="0" smtClean="0"/>
              <a:t> </a:t>
            </a:r>
            <a:r>
              <a:rPr lang="en-US" sz="2000" b="1" dirty="0" smtClean="0">
                <a:solidFill>
                  <a:srgbClr val="FF0000"/>
                </a:solidFill>
              </a:rPr>
              <a:t>Repulsive hydration forces appear to arise whenever water molecules strongly bind to surfaces containing hydrophilic groups</a:t>
            </a:r>
            <a:r>
              <a:rPr lang="en-US" sz="2000" dirty="0" smtClean="0"/>
              <a:t>.</a:t>
            </a:r>
          </a:p>
          <a:p>
            <a:pPr algn="just">
              <a:buFont typeface="Arial" pitchFamily="34" charset="0"/>
              <a:buChar char="•"/>
            </a:pPr>
            <a:endParaRPr lang="en-US" sz="2000" dirty="0" smtClean="0"/>
          </a:p>
          <a:p>
            <a:pPr algn="just">
              <a:buFont typeface="Arial" pitchFamily="34" charset="0"/>
              <a:buChar char="•"/>
            </a:pPr>
            <a:r>
              <a:rPr lang="en-US" sz="2000" dirty="0" smtClean="0"/>
              <a:t> There are two types of such forces: </a:t>
            </a:r>
            <a:r>
              <a:rPr lang="de-DE" sz="2000" dirty="0" smtClean="0"/>
              <a:t>1. </a:t>
            </a:r>
            <a:r>
              <a:rPr lang="de-DE" sz="2000" dirty="0" err="1" smtClean="0"/>
              <a:t>Steric</a:t>
            </a:r>
            <a:r>
              <a:rPr lang="de-DE" sz="2000" dirty="0" smtClean="0"/>
              <a:t> </a:t>
            </a:r>
            <a:r>
              <a:rPr lang="de-DE" sz="2000" dirty="0" err="1" smtClean="0"/>
              <a:t>hydration</a:t>
            </a:r>
            <a:r>
              <a:rPr lang="de-DE" sz="2000" dirty="0" smtClean="0"/>
              <a:t> </a:t>
            </a:r>
            <a:r>
              <a:rPr lang="de-DE" sz="2000" dirty="0" err="1" smtClean="0"/>
              <a:t>forces</a:t>
            </a:r>
            <a:r>
              <a:rPr lang="de-DE" sz="2000" dirty="0" smtClean="0"/>
              <a:t>,  2. Repulsive </a:t>
            </a:r>
            <a:r>
              <a:rPr lang="de-DE" sz="2000" dirty="0" err="1" smtClean="0"/>
              <a:t>hydration</a:t>
            </a:r>
            <a:r>
              <a:rPr lang="de-DE" sz="2000" dirty="0" smtClean="0"/>
              <a:t> </a:t>
            </a:r>
            <a:r>
              <a:rPr lang="de-DE" sz="2000" dirty="0" err="1" smtClean="0"/>
              <a:t>forces</a:t>
            </a:r>
            <a:endParaRPr lang="en-US" sz="2000" dirty="0" smtClean="0"/>
          </a:p>
        </p:txBody>
      </p:sp>
    </p:spTree>
    <p:extLst>
      <p:ext uri="{BB962C8B-B14F-4D97-AF65-F5344CB8AC3E}">
        <p14:creationId xmlns:p14="http://schemas.microsoft.com/office/powerpoint/2010/main" val="3839129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DLVO </a:t>
            </a:r>
            <a:r>
              <a:rPr lang="de-DE" b="1" dirty="0" err="1" smtClean="0"/>
              <a:t>theory</a:t>
            </a:r>
            <a:endParaRPr lang="de-DE" dirty="0"/>
          </a:p>
        </p:txBody>
      </p:sp>
      <p:sp>
        <p:nvSpPr>
          <p:cNvPr id="3" name="Textfeld 2"/>
          <p:cNvSpPr txBox="1"/>
          <p:nvPr/>
        </p:nvSpPr>
        <p:spPr>
          <a:xfrm flipH="1">
            <a:off x="251518" y="1643050"/>
            <a:ext cx="8712969" cy="5616922"/>
          </a:xfrm>
          <a:prstGeom prst="rect">
            <a:avLst/>
          </a:prstGeom>
          <a:noFill/>
        </p:spPr>
        <p:txBody>
          <a:bodyPr wrap="square" rtlCol="0">
            <a:spAutoFit/>
          </a:bodyPr>
          <a:lstStyle/>
          <a:p>
            <a:pPr marL="342900" indent="-342900" algn="just">
              <a:buFont typeface="Arial" pitchFamily="34" charset="0"/>
              <a:buChar char="•"/>
            </a:pPr>
            <a:r>
              <a:rPr lang="en-US" sz="2400" dirty="0" smtClean="0"/>
              <a:t>named </a:t>
            </a:r>
            <a:r>
              <a:rPr lang="en-US" sz="2400" dirty="0" smtClean="0"/>
              <a:t>after </a:t>
            </a:r>
            <a:r>
              <a:rPr lang="en-US" sz="2400" dirty="0" err="1" smtClean="0"/>
              <a:t>Derjaguin</a:t>
            </a:r>
            <a:r>
              <a:rPr lang="en-US" sz="2400" dirty="0" smtClean="0"/>
              <a:t> and Landau, </a:t>
            </a:r>
            <a:r>
              <a:rPr lang="en-US" sz="2400" dirty="0" err="1" smtClean="0"/>
              <a:t>Verwey</a:t>
            </a:r>
            <a:r>
              <a:rPr lang="en-US" sz="2400" dirty="0" smtClean="0"/>
              <a:t> and </a:t>
            </a:r>
            <a:r>
              <a:rPr lang="en-US" sz="2400" dirty="0" err="1" smtClean="0"/>
              <a:t>Overbeek</a:t>
            </a:r>
            <a:endParaRPr lang="en-US" sz="2400" dirty="0" smtClean="0"/>
          </a:p>
          <a:p>
            <a:pPr marL="171450" indent="-171450" algn="just">
              <a:buFont typeface="Arial" pitchFamily="34" charset="0"/>
              <a:buChar char="•"/>
            </a:pPr>
            <a:endParaRPr lang="en-US" sz="1050" dirty="0" smtClean="0"/>
          </a:p>
          <a:p>
            <a:pPr marL="342900" indent="-342900" algn="just">
              <a:buFont typeface="Arial" pitchFamily="34" charset="0"/>
              <a:buChar char="•"/>
            </a:pPr>
            <a:r>
              <a:rPr lang="en-US" sz="2400" b="1" dirty="0" smtClean="0">
                <a:solidFill>
                  <a:srgbClr val="FF0000"/>
                </a:solidFill>
              </a:rPr>
              <a:t>describes </a:t>
            </a:r>
            <a:r>
              <a:rPr lang="en-US" sz="2400" b="1" dirty="0" smtClean="0">
                <a:solidFill>
                  <a:srgbClr val="FF0000"/>
                </a:solidFill>
              </a:rPr>
              <a:t>the force between charged surfaces interacting through a liquid medium</a:t>
            </a:r>
          </a:p>
          <a:p>
            <a:pPr marL="171450" indent="-171450" algn="just">
              <a:buFont typeface="Arial" pitchFamily="34" charset="0"/>
              <a:buChar char="•"/>
            </a:pPr>
            <a:endParaRPr lang="en-US" sz="1000" dirty="0" smtClean="0"/>
          </a:p>
          <a:p>
            <a:pPr marL="342900" indent="-342900" algn="just">
              <a:buFont typeface="Arial" pitchFamily="34" charset="0"/>
              <a:buChar char="•"/>
            </a:pPr>
            <a:r>
              <a:rPr lang="en-US" sz="2400" dirty="0" smtClean="0"/>
              <a:t>combines </a:t>
            </a:r>
            <a:r>
              <a:rPr lang="en-US" sz="2400" dirty="0" smtClean="0"/>
              <a:t>the effects of the van der Waals attraction and the electrostatic repulsion due to the so called double layer</a:t>
            </a:r>
            <a:endParaRPr lang="de-DE" sz="2400" dirty="0" smtClean="0"/>
          </a:p>
          <a:p>
            <a:pPr marL="171450" indent="-171450" algn="just">
              <a:buFont typeface="Arial" pitchFamily="34" charset="0"/>
              <a:buChar char="•"/>
            </a:pPr>
            <a:endParaRPr lang="de-DE" sz="1050" dirty="0" smtClean="0"/>
          </a:p>
          <a:p>
            <a:pPr marL="342900" indent="-342900" algn="just">
              <a:buFont typeface="Arial" pitchFamily="34" charset="0"/>
              <a:buChar char="•"/>
            </a:pPr>
            <a:r>
              <a:rPr lang="en-US" sz="2400" dirty="0" smtClean="0"/>
              <a:t>electrostatic </a:t>
            </a:r>
            <a:r>
              <a:rPr lang="en-US" sz="2400" dirty="0" smtClean="0"/>
              <a:t>part of DLVO is computed when the potential energy of an elementary charge on the surface is much smaller than the thermal energy scale, </a:t>
            </a:r>
            <a:r>
              <a:rPr lang="en-US" sz="2400" i="1" dirty="0" err="1" smtClean="0"/>
              <a:t>k</a:t>
            </a:r>
            <a:r>
              <a:rPr lang="en-US" sz="2400" i="1" baseline="-25000" dirty="0" err="1" smtClean="0"/>
              <a:t>B</a:t>
            </a:r>
            <a:r>
              <a:rPr lang="en-US" sz="2400" i="1" dirty="0" err="1" smtClean="0"/>
              <a:t>T</a:t>
            </a:r>
            <a:endParaRPr lang="en-US" sz="2400" i="1" dirty="0" smtClean="0"/>
          </a:p>
          <a:p>
            <a:pPr marL="171450" indent="-171450" algn="just">
              <a:buFont typeface="Arial" pitchFamily="34" charset="0"/>
              <a:buChar char="•"/>
            </a:pPr>
            <a:endParaRPr lang="en-US" sz="1050" i="1" dirty="0" smtClean="0"/>
          </a:p>
          <a:p>
            <a:pPr marL="342900" indent="-342900">
              <a:buFont typeface="Arial" pitchFamily="34" charset="0"/>
              <a:buChar char="•"/>
            </a:pPr>
            <a:r>
              <a:rPr lang="en-US" sz="2400" dirty="0" smtClean="0"/>
              <a:t>between </a:t>
            </a:r>
            <a:r>
              <a:rPr lang="en-US" sz="2400" dirty="0" smtClean="0"/>
              <a:t>colloidal particles there were both a medium-range strong repulsion and a </a:t>
            </a:r>
            <a:r>
              <a:rPr lang="de-DE" sz="2400" dirty="0" err="1" smtClean="0"/>
              <a:t>long-range</a:t>
            </a:r>
            <a:r>
              <a:rPr lang="de-DE" sz="2400" dirty="0" smtClean="0"/>
              <a:t> strong </a:t>
            </a:r>
            <a:r>
              <a:rPr lang="en-US" sz="2400" dirty="0" smtClean="0"/>
              <a:t>attraction</a:t>
            </a:r>
            <a:r>
              <a:rPr lang="de-DE" sz="2400" dirty="0" smtClean="0"/>
              <a:t>, </a:t>
            </a:r>
            <a:r>
              <a:rPr lang="de-DE" sz="2400" dirty="0" err="1" smtClean="0"/>
              <a:t>explained</a:t>
            </a:r>
            <a:r>
              <a:rPr lang="de-DE" sz="2400" dirty="0" smtClean="0"/>
              <a:t> </a:t>
            </a:r>
            <a:r>
              <a:rPr lang="de-DE" sz="2400" dirty="0" err="1" smtClean="0"/>
              <a:t>by</a:t>
            </a:r>
            <a:r>
              <a:rPr lang="de-DE" sz="2400" dirty="0" smtClean="0"/>
              <a:t> DLVO</a:t>
            </a:r>
            <a:endParaRPr lang="en-US" sz="2400" i="1" dirty="0" smtClean="0"/>
          </a:p>
          <a:p>
            <a:pPr marL="342900" indent="-342900" algn="just">
              <a:buFont typeface="Arial" pitchFamily="34" charset="0"/>
              <a:buChar char="•"/>
            </a:pPr>
            <a:endParaRPr lang="en-US" sz="2400" i="1" dirty="0" smtClean="0"/>
          </a:p>
          <a:p>
            <a:pPr marL="342900" indent="-342900" algn="just">
              <a:buFont typeface="Arial" pitchFamily="34" charset="0"/>
              <a:buChar char="•"/>
            </a:pPr>
            <a:r>
              <a:rPr lang="en-US" sz="2400" i="1" dirty="0" smtClean="0"/>
              <a:t>  </a:t>
            </a:r>
            <a:endParaRPr lang="en-US" sz="2400" dirty="0" smtClean="0"/>
          </a:p>
        </p:txBody>
      </p:sp>
    </p:spTree>
    <p:extLst>
      <p:ext uri="{BB962C8B-B14F-4D97-AF65-F5344CB8AC3E}">
        <p14:creationId xmlns:p14="http://schemas.microsoft.com/office/powerpoint/2010/main" val="14117324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1752" y="293784"/>
            <a:ext cx="8534400" cy="758952"/>
          </a:xfrm>
        </p:spPr>
        <p:txBody>
          <a:bodyPr>
            <a:noAutofit/>
          </a:bodyPr>
          <a:lstStyle/>
          <a:p>
            <a:r>
              <a:rPr lang="de-DE" sz="2800" b="1" dirty="0" err="1" smtClean="0"/>
              <a:t>Solvation</a:t>
            </a:r>
            <a:r>
              <a:rPr lang="de-DE" sz="2800" b="1" dirty="0" smtClean="0"/>
              <a:t> </a:t>
            </a:r>
            <a:r>
              <a:rPr lang="de-DE" sz="2800" b="1" dirty="0" err="1" smtClean="0"/>
              <a:t>forces</a:t>
            </a:r>
            <a:r>
              <a:rPr lang="de-DE" sz="2800" b="1" dirty="0" smtClean="0"/>
              <a:t> in </a:t>
            </a:r>
            <a:r>
              <a:rPr lang="de-DE" sz="2800" b="1" dirty="0" err="1" smtClean="0"/>
              <a:t>aqueous</a:t>
            </a:r>
            <a:r>
              <a:rPr lang="de-DE" sz="2800" b="1" dirty="0" smtClean="0"/>
              <a:t> </a:t>
            </a:r>
            <a:r>
              <a:rPr lang="de-DE" sz="2800" b="1" dirty="0" err="1" smtClean="0"/>
              <a:t>systems</a:t>
            </a:r>
            <a:r>
              <a:rPr lang="de-DE" sz="2800" b="1" dirty="0" smtClean="0"/>
              <a:t>: </a:t>
            </a:r>
            <a:br>
              <a:rPr lang="de-DE" sz="2800" b="1" dirty="0" smtClean="0"/>
            </a:br>
            <a:r>
              <a:rPr lang="de-DE" sz="2800" b="1" dirty="0" err="1" smtClean="0"/>
              <a:t>Attractive</a:t>
            </a:r>
            <a:r>
              <a:rPr lang="de-DE" sz="2800" b="1" dirty="0" smtClean="0"/>
              <a:t> ’</a:t>
            </a:r>
            <a:r>
              <a:rPr lang="de-DE" sz="2800" b="1" dirty="0" err="1" smtClean="0"/>
              <a:t>hydrophobic</a:t>
            </a:r>
            <a:r>
              <a:rPr lang="de-DE" sz="2800" b="1" dirty="0" smtClean="0"/>
              <a:t>’ </a:t>
            </a:r>
            <a:r>
              <a:rPr lang="de-DE" sz="2800" b="1" dirty="0" err="1" smtClean="0"/>
              <a:t>forces</a:t>
            </a:r>
            <a:endParaRPr lang="de-DE" sz="2800" dirty="0"/>
          </a:p>
        </p:txBody>
      </p:sp>
      <p:sp>
        <p:nvSpPr>
          <p:cNvPr id="3" name="Textfeld 2"/>
          <p:cNvSpPr txBox="1"/>
          <p:nvPr/>
        </p:nvSpPr>
        <p:spPr>
          <a:xfrm>
            <a:off x="357158" y="1571612"/>
            <a:ext cx="8429684" cy="4093428"/>
          </a:xfrm>
          <a:prstGeom prst="rect">
            <a:avLst/>
          </a:prstGeom>
          <a:noFill/>
        </p:spPr>
        <p:txBody>
          <a:bodyPr wrap="square" rtlCol="0">
            <a:spAutoFit/>
          </a:bodyPr>
          <a:lstStyle/>
          <a:p>
            <a:pPr algn="just">
              <a:buFont typeface="Arial" pitchFamily="34" charset="0"/>
              <a:buChar char="•"/>
            </a:pPr>
            <a:r>
              <a:rPr lang="de-DE" sz="2000" dirty="0" smtClean="0"/>
              <a:t> </a:t>
            </a:r>
            <a:r>
              <a:rPr lang="en-US" sz="2000" dirty="0" smtClean="0"/>
              <a:t>hydrophobic surface is one that is inert to water in the sense that it cannot bind to water molecules via ionic or hydrogen bonds</a:t>
            </a:r>
          </a:p>
          <a:p>
            <a:pPr algn="just">
              <a:buFont typeface="Arial" pitchFamily="34" charset="0"/>
              <a:buChar char="•"/>
            </a:pPr>
            <a:endParaRPr lang="en-US" sz="2000" dirty="0" smtClean="0"/>
          </a:p>
          <a:p>
            <a:pPr algn="just">
              <a:buFont typeface="Arial" pitchFamily="34" charset="0"/>
              <a:buChar char="•"/>
            </a:pPr>
            <a:r>
              <a:rPr lang="en-US" sz="2000" dirty="0" smtClean="0"/>
              <a:t> the orientation of water molecules in contact with a hydrophobic molecule is </a:t>
            </a:r>
            <a:r>
              <a:rPr lang="en-US" sz="2000" dirty="0" err="1" smtClean="0"/>
              <a:t>entropically</a:t>
            </a:r>
            <a:r>
              <a:rPr lang="en-US" sz="2000" dirty="0" smtClean="0"/>
              <a:t> unfavorable and they attract each other to reduce the free energy</a:t>
            </a:r>
          </a:p>
          <a:p>
            <a:pPr algn="just">
              <a:buFont typeface="Arial" pitchFamily="34" charset="0"/>
              <a:buChar char="•"/>
            </a:pPr>
            <a:endParaRPr lang="en-US" sz="2000" dirty="0" smtClean="0"/>
          </a:p>
          <a:p>
            <a:pPr algn="just">
              <a:buFont typeface="Arial" pitchFamily="34" charset="0"/>
              <a:buChar char="•"/>
            </a:pPr>
            <a:r>
              <a:rPr lang="en-US" sz="2000" dirty="0" smtClean="0"/>
              <a:t> The hydrophobic force law between two macroscopic surfaces is long range, decaying exponentially with a decay length of 1-2 nm in a range 0-10 nm.</a:t>
            </a:r>
          </a:p>
          <a:p>
            <a:endParaRPr lang="en-US" sz="2000" dirty="0" smtClean="0"/>
          </a:p>
          <a:p>
            <a:pPr algn="just">
              <a:buFont typeface="Arial" pitchFamily="34" charset="0"/>
              <a:buChar char="•"/>
            </a:pPr>
            <a:r>
              <a:rPr lang="en-US" sz="2000" dirty="0" smtClean="0"/>
              <a:t> The hydrophobic force can be much stronger than the van </a:t>
            </a:r>
            <a:r>
              <a:rPr lang="en-US" sz="2000" dirty="0" err="1" smtClean="0"/>
              <a:t>der</a:t>
            </a:r>
            <a:r>
              <a:rPr lang="en-US" sz="2000" dirty="0" smtClean="0"/>
              <a:t> Waals attraction.</a:t>
            </a:r>
            <a:endParaRPr lang="de-DE" sz="2000" dirty="0"/>
          </a:p>
        </p:txBody>
      </p:sp>
    </p:spTree>
    <p:extLst>
      <p:ext uri="{BB962C8B-B14F-4D97-AF65-F5344CB8AC3E}">
        <p14:creationId xmlns:p14="http://schemas.microsoft.com/office/powerpoint/2010/main" val="15143739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idx="1"/>
          </p:nvPr>
        </p:nvSpPr>
        <p:spPr>
          <a:xfrm>
            <a:off x="500034" y="2743200"/>
            <a:ext cx="8001056" cy="1673225"/>
          </a:xfrm>
        </p:spPr>
        <p:txBody>
          <a:bodyPr/>
          <a:lstStyle/>
          <a:p>
            <a:pPr algn="l">
              <a:buFont typeface="Arial" pitchFamily="34" charset="0"/>
              <a:buChar char="•"/>
            </a:pPr>
            <a:r>
              <a:rPr lang="de-DE" dirty="0" smtClean="0"/>
              <a:t> </a:t>
            </a:r>
            <a:r>
              <a:rPr lang="de-DE" dirty="0" err="1" smtClean="0">
                <a:solidFill>
                  <a:schemeClr val="tx1"/>
                </a:solidFill>
              </a:rPr>
              <a:t>Intermolecular</a:t>
            </a:r>
            <a:r>
              <a:rPr lang="de-DE" dirty="0" smtClean="0">
                <a:solidFill>
                  <a:schemeClr val="tx1"/>
                </a:solidFill>
              </a:rPr>
              <a:t> </a:t>
            </a:r>
            <a:r>
              <a:rPr lang="de-DE" dirty="0" err="1" smtClean="0">
                <a:solidFill>
                  <a:schemeClr val="tx1"/>
                </a:solidFill>
              </a:rPr>
              <a:t>and</a:t>
            </a:r>
            <a:r>
              <a:rPr lang="de-DE" dirty="0" smtClean="0">
                <a:solidFill>
                  <a:schemeClr val="tx1"/>
                </a:solidFill>
              </a:rPr>
              <a:t> </a:t>
            </a:r>
            <a:r>
              <a:rPr lang="de-DE" dirty="0" err="1" smtClean="0">
                <a:solidFill>
                  <a:schemeClr val="tx1"/>
                </a:solidFill>
              </a:rPr>
              <a:t>Surface</a:t>
            </a:r>
            <a:r>
              <a:rPr lang="de-DE" dirty="0" smtClean="0">
                <a:solidFill>
                  <a:schemeClr val="tx1"/>
                </a:solidFill>
              </a:rPr>
              <a:t> </a:t>
            </a:r>
            <a:r>
              <a:rPr lang="de-DE" dirty="0" err="1" smtClean="0">
                <a:solidFill>
                  <a:schemeClr val="tx1"/>
                </a:solidFill>
              </a:rPr>
              <a:t>Forces</a:t>
            </a:r>
            <a:r>
              <a:rPr lang="de-DE" dirty="0" smtClean="0">
                <a:solidFill>
                  <a:schemeClr val="tx1"/>
                </a:solidFill>
              </a:rPr>
              <a:t>: </a:t>
            </a:r>
            <a:r>
              <a:rPr lang="de-DE" dirty="0" err="1" smtClean="0">
                <a:solidFill>
                  <a:schemeClr val="tx1"/>
                </a:solidFill>
              </a:rPr>
              <a:t>With</a:t>
            </a:r>
            <a:r>
              <a:rPr lang="de-DE" dirty="0" smtClean="0">
                <a:solidFill>
                  <a:schemeClr val="tx1"/>
                </a:solidFill>
              </a:rPr>
              <a:t> </a:t>
            </a:r>
            <a:r>
              <a:rPr lang="de-DE" dirty="0" err="1" smtClean="0">
                <a:solidFill>
                  <a:schemeClr val="tx1"/>
                </a:solidFill>
              </a:rPr>
              <a:t>Applications</a:t>
            </a:r>
            <a:r>
              <a:rPr lang="de-DE" dirty="0" smtClean="0">
                <a:solidFill>
                  <a:schemeClr val="tx1"/>
                </a:solidFill>
              </a:rPr>
              <a:t> </a:t>
            </a:r>
            <a:r>
              <a:rPr lang="de-DE" dirty="0" err="1" smtClean="0">
                <a:solidFill>
                  <a:schemeClr val="tx1"/>
                </a:solidFill>
              </a:rPr>
              <a:t>to</a:t>
            </a:r>
            <a:r>
              <a:rPr lang="de-DE" dirty="0" smtClean="0">
                <a:solidFill>
                  <a:schemeClr val="tx1"/>
                </a:solidFill>
              </a:rPr>
              <a:t> </a:t>
            </a:r>
            <a:r>
              <a:rPr lang="de-DE" dirty="0" err="1" smtClean="0">
                <a:solidFill>
                  <a:schemeClr val="tx1"/>
                </a:solidFill>
              </a:rPr>
              <a:t>Colloidal</a:t>
            </a:r>
            <a:r>
              <a:rPr lang="de-DE" dirty="0" smtClean="0">
                <a:solidFill>
                  <a:schemeClr val="tx1"/>
                </a:solidFill>
              </a:rPr>
              <a:t> </a:t>
            </a:r>
            <a:r>
              <a:rPr lang="de-DE" dirty="0" err="1" smtClean="0">
                <a:solidFill>
                  <a:schemeClr val="tx1"/>
                </a:solidFill>
              </a:rPr>
              <a:t>and</a:t>
            </a:r>
            <a:r>
              <a:rPr lang="de-DE" dirty="0" smtClean="0">
                <a:solidFill>
                  <a:schemeClr val="tx1"/>
                </a:solidFill>
              </a:rPr>
              <a:t> Biological Systems, </a:t>
            </a:r>
            <a:r>
              <a:rPr lang="de-DE" b="0" dirty="0" smtClean="0">
                <a:solidFill>
                  <a:schemeClr val="tx1"/>
                </a:solidFill>
              </a:rPr>
              <a:t>Jacob N. </a:t>
            </a:r>
            <a:r>
              <a:rPr lang="de-DE" b="0" dirty="0" err="1" smtClean="0">
                <a:solidFill>
                  <a:schemeClr val="tx1"/>
                </a:solidFill>
              </a:rPr>
              <a:t>Israelachvili</a:t>
            </a:r>
            <a:r>
              <a:rPr lang="de-DE" b="0" dirty="0" smtClean="0">
                <a:solidFill>
                  <a:schemeClr val="tx1"/>
                </a:solidFill>
              </a:rPr>
              <a:t> Academic </a:t>
            </a:r>
            <a:r>
              <a:rPr lang="de-DE" b="0" dirty="0" err="1" smtClean="0">
                <a:solidFill>
                  <a:schemeClr val="tx1"/>
                </a:solidFill>
              </a:rPr>
              <a:t>PrESS</a:t>
            </a:r>
            <a:endParaRPr lang="de-DE" dirty="0"/>
          </a:p>
        </p:txBody>
      </p:sp>
      <p:sp>
        <p:nvSpPr>
          <p:cNvPr id="3" name="Titel 2"/>
          <p:cNvSpPr>
            <a:spLocks noGrp="1"/>
          </p:cNvSpPr>
          <p:nvPr>
            <p:ph type="title"/>
          </p:nvPr>
        </p:nvSpPr>
        <p:spPr/>
        <p:txBody>
          <a:bodyPr>
            <a:normAutofit/>
          </a:bodyPr>
          <a:lstStyle/>
          <a:p>
            <a:r>
              <a:rPr lang="de-DE" b="1" dirty="0" err="1"/>
              <a:t>F</a:t>
            </a:r>
            <a:r>
              <a:rPr lang="de-DE" b="1" dirty="0" err="1" smtClean="0"/>
              <a:t>luctuation</a:t>
            </a:r>
            <a:r>
              <a:rPr lang="de-DE" b="1" dirty="0" smtClean="0"/>
              <a:t> </a:t>
            </a:r>
            <a:r>
              <a:rPr lang="de-DE" b="1" dirty="0" err="1" smtClean="0"/>
              <a:t>forces</a:t>
            </a:r>
            <a:endParaRPr lang="de-DE" dirty="0"/>
          </a:p>
        </p:txBody>
      </p:sp>
    </p:spTree>
    <p:extLst>
      <p:ext uri="{BB962C8B-B14F-4D97-AF65-F5344CB8AC3E}">
        <p14:creationId xmlns:p14="http://schemas.microsoft.com/office/powerpoint/2010/main" val="40500461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Red</a:t>
            </a:r>
            <a:r>
              <a:rPr lang="de-DE" dirty="0" smtClean="0"/>
              <a:t> Blood </a:t>
            </a:r>
            <a:r>
              <a:rPr lang="de-DE" dirty="0" err="1" smtClean="0"/>
              <a:t>Cell</a:t>
            </a:r>
            <a:r>
              <a:rPr lang="de-DE" dirty="0" smtClean="0"/>
              <a:t> </a:t>
            </a:r>
            <a:r>
              <a:rPr lang="de-DE" dirty="0" err="1" smtClean="0"/>
              <a:t>Fluctuations</a:t>
            </a:r>
            <a:endParaRPr lang="de-DE" dirty="0"/>
          </a:p>
        </p:txBody>
      </p:sp>
      <p:pic>
        <p:nvPicPr>
          <p:cNvPr id="81922" name="Picture 2" descr="http://1.bp.blogspot.com/_dZ7JkddlHzg/TTwDw6sGNDI/AAAAAAAAAiM/RNARBQpiFFA/s1600/red_blood_cells.jpg"/>
          <p:cNvPicPr>
            <a:picLocks noChangeAspect="1" noChangeArrowheads="1"/>
          </p:cNvPicPr>
          <p:nvPr/>
        </p:nvPicPr>
        <p:blipFill>
          <a:blip r:embed="rId2" cstate="print"/>
          <a:srcRect/>
          <a:stretch>
            <a:fillRect/>
          </a:stretch>
        </p:blipFill>
        <p:spPr bwMode="auto">
          <a:xfrm>
            <a:off x="2699792" y="2564904"/>
            <a:ext cx="4128458" cy="3096344"/>
          </a:xfrm>
          <a:prstGeom prst="rect">
            <a:avLst/>
          </a:prstGeom>
          <a:noFill/>
        </p:spPr>
      </p:pic>
      <p:sp>
        <p:nvSpPr>
          <p:cNvPr id="4" name="Rechteck 3"/>
          <p:cNvSpPr/>
          <p:nvPr/>
        </p:nvSpPr>
        <p:spPr>
          <a:xfrm>
            <a:off x="395536" y="1630541"/>
            <a:ext cx="8280920" cy="646331"/>
          </a:xfrm>
          <a:prstGeom prst="rect">
            <a:avLst/>
          </a:prstGeom>
        </p:spPr>
        <p:txBody>
          <a:bodyPr wrap="square">
            <a:spAutoFit/>
          </a:bodyPr>
          <a:lstStyle/>
          <a:p>
            <a:pPr>
              <a:buFont typeface="Arial" pitchFamily="34" charset="0"/>
              <a:buChar char="•"/>
            </a:pPr>
            <a:r>
              <a:rPr lang="en-US" b="1" dirty="0" smtClean="0"/>
              <a:t> Frequency spectrum of the flicker phenomenon in erythrocyte, </a:t>
            </a:r>
            <a:r>
              <a:rPr lang="en-US" dirty="0" smtClean="0"/>
              <a:t>F </a:t>
            </a:r>
            <a:r>
              <a:rPr lang="en-US" dirty="0" err="1" smtClean="0"/>
              <a:t>Brochard-Wyart</a:t>
            </a:r>
            <a:r>
              <a:rPr lang="en-US" dirty="0" smtClean="0"/>
              <a:t>, J-F Lennon in Journal de Physique (main title) (1975) </a:t>
            </a:r>
            <a:endParaRPr lang="en-US" dirty="0"/>
          </a:p>
        </p:txBody>
      </p:sp>
    </p:spTree>
    <p:extLst>
      <p:ext uri="{BB962C8B-B14F-4D97-AF65-F5344CB8AC3E}">
        <p14:creationId xmlns:p14="http://schemas.microsoft.com/office/powerpoint/2010/main" val="4219546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2"/>
          <p:cNvPicPr>
            <a:picLocks noChangeAspect="1" noChangeArrowheads="1"/>
          </p:cNvPicPr>
          <p:nvPr/>
        </p:nvPicPr>
        <p:blipFill>
          <a:blip r:embed="rId2" cstate="print"/>
          <a:srcRect/>
          <a:stretch>
            <a:fillRect/>
          </a:stretch>
        </p:blipFill>
        <p:spPr bwMode="auto">
          <a:xfrm>
            <a:off x="251520" y="260648"/>
            <a:ext cx="8694703" cy="2664296"/>
          </a:xfrm>
          <a:prstGeom prst="rect">
            <a:avLst/>
          </a:prstGeom>
          <a:noFill/>
          <a:ln w="9525">
            <a:noFill/>
            <a:miter lim="800000"/>
            <a:headEnd/>
            <a:tailEnd/>
          </a:ln>
        </p:spPr>
      </p:pic>
      <p:pic>
        <p:nvPicPr>
          <p:cNvPr id="77827" name="Picture 3"/>
          <p:cNvPicPr>
            <a:picLocks noChangeAspect="1" noChangeArrowheads="1"/>
          </p:cNvPicPr>
          <p:nvPr/>
        </p:nvPicPr>
        <p:blipFill>
          <a:blip r:embed="rId3" cstate="print"/>
          <a:srcRect l="18730" r="7694" b="66047"/>
          <a:stretch>
            <a:fillRect/>
          </a:stretch>
        </p:blipFill>
        <p:spPr bwMode="auto">
          <a:xfrm>
            <a:off x="1259632" y="2996952"/>
            <a:ext cx="6352740" cy="3024336"/>
          </a:xfrm>
          <a:prstGeom prst="rect">
            <a:avLst/>
          </a:prstGeom>
          <a:noFill/>
          <a:ln w="9525">
            <a:noFill/>
            <a:miter lim="800000"/>
            <a:headEnd/>
            <a:tailEnd/>
          </a:ln>
        </p:spPr>
      </p:pic>
    </p:spTree>
    <p:extLst>
      <p:ext uri="{BB962C8B-B14F-4D97-AF65-F5344CB8AC3E}">
        <p14:creationId xmlns:p14="http://schemas.microsoft.com/office/powerpoint/2010/main" val="1580644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p:cNvPicPr>
            <a:picLocks noChangeAspect="1" noChangeArrowheads="1"/>
          </p:cNvPicPr>
          <p:nvPr/>
        </p:nvPicPr>
        <p:blipFill>
          <a:blip r:embed="rId2" cstate="print"/>
          <a:srcRect t="33953"/>
          <a:stretch>
            <a:fillRect/>
          </a:stretch>
        </p:blipFill>
        <p:spPr bwMode="auto">
          <a:xfrm>
            <a:off x="395536" y="332656"/>
            <a:ext cx="8243252" cy="5616624"/>
          </a:xfrm>
          <a:prstGeom prst="rect">
            <a:avLst/>
          </a:prstGeom>
          <a:noFill/>
          <a:ln w="9525">
            <a:noFill/>
            <a:miter lim="800000"/>
            <a:headEnd/>
            <a:tailEnd/>
          </a:ln>
        </p:spPr>
      </p:pic>
    </p:spTree>
    <p:extLst>
      <p:ext uri="{BB962C8B-B14F-4D97-AF65-F5344CB8AC3E}">
        <p14:creationId xmlns:p14="http://schemas.microsoft.com/office/powerpoint/2010/main" val="5621221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60648"/>
            <a:ext cx="8640960" cy="3528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hteck 1"/>
          <p:cNvSpPr/>
          <p:nvPr/>
        </p:nvSpPr>
        <p:spPr>
          <a:xfrm>
            <a:off x="251520" y="3945830"/>
            <a:ext cx="8640960" cy="707886"/>
          </a:xfrm>
          <a:prstGeom prst="rect">
            <a:avLst/>
          </a:prstGeom>
        </p:spPr>
        <p:txBody>
          <a:bodyPr wrap="square">
            <a:spAutoFit/>
          </a:bodyPr>
          <a:lstStyle/>
          <a:p>
            <a:pPr algn="just"/>
            <a:r>
              <a:rPr lang="en-US" sz="2000" dirty="0"/>
              <a:t>For two parallel membrane segments a </a:t>
            </a:r>
            <a:r>
              <a:rPr lang="en-US" sz="2000" dirty="0" smtClean="0"/>
              <a:t>distance l apart</a:t>
            </a:r>
            <a:r>
              <a:rPr lang="en-US" sz="2000" dirty="0"/>
              <a:t>, the total interaction energy per unit area can </a:t>
            </a:r>
            <a:r>
              <a:rPr lang="en-US" sz="2000" dirty="0" smtClean="0"/>
              <a:t>be </a:t>
            </a:r>
            <a:r>
              <a:rPr lang="de-DE" sz="2000" dirty="0" err="1" smtClean="0"/>
              <a:t>written</a:t>
            </a:r>
            <a:endParaRPr lang="de-DE" sz="2000" dirty="0"/>
          </a:p>
        </p:txBody>
      </p:sp>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4869740"/>
            <a:ext cx="4667976" cy="719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61287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23528" y="332656"/>
            <a:ext cx="2624436" cy="400110"/>
          </a:xfrm>
          <a:prstGeom prst="rect">
            <a:avLst/>
          </a:prstGeom>
        </p:spPr>
        <p:txBody>
          <a:bodyPr wrap="none">
            <a:spAutoFit/>
          </a:bodyPr>
          <a:lstStyle/>
          <a:p>
            <a:r>
              <a:rPr lang="de-DE" sz="2000" dirty="0" err="1"/>
              <a:t>the</a:t>
            </a:r>
            <a:r>
              <a:rPr lang="de-DE" sz="2000" dirty="0"/>
              <a:t> </a:t>
            </a:r>
            <a:r>
              <a:rPr lang="de-DE" sz="2000" dirty="0" err="1"/>
              <a:t>hydration</a:t>
            </a:r>
            <a:r>
              <a:rPr lang="de-DE" sz="2000" dirty="0"/>
              <a:t> </a:t>
            </a:r>
            <a:r>
              <a:rPr lang="de-DE" sz="2000" dirty="0" err="1" smtClean="0"/>
              <a:t>energy</a:t>
            </a:r>
            <a:r>
              <a:rPr lang="de-DE" sz="2000" dirty="0" smtClean="0"/>
              <a:t>:</a:t>
            </a:r>
            <a:endParaRPr lang="de-DE" sz="2000" dirty="0"/>
          </a:p>
        </p:txBody>
      </p:sp>
      <p:sp>
        <p:nvSpPr>
          <p:cNvPr id="3" name="Rechteck 2"/>
          <p:cNvSpPr/>
          <p:nvPr/>
        </p:nvSpPr>
        <p:spPr>
          <a:xfrm>
            <a:off x="323528" y="1124744"/>
            <a:ext cx="2890535" cy="400110"/>
          </a:xfrm>
          <a:prstGeom prst="rect">
            <a:avLst/>
          </a:prstGeom>
        </p:spPr>
        <p:txBody>
          <a:bodyPr wrap="none">
            <a:spAutoFit/>
          </a:bodyPr>
          <a:lstStyle/>
          <a:p>
            <a:r>
              <a:rPr lang="de-DE" sz="2000" dirty="0" err="1" smtClean="0"/>
              <a:t>the</a:t>
            </a:r>
            <a:r>
              <a:rPr lang="de-DE" sz="2000" dirty="0" smtClean="0"/>
              <a:t> </a:t>
            </a:r>
            <a:r>
              <a:rPr lang="de-DE" sz="2000" dirty="0" err="1"/>
              <a:t>electrostatic</a:t>
            </a:r>
            <a:r>
              <a:rPr lang="de-DE" sz="2000" dirty="0"/>
              <a:t> </a:t>
            </a:r>
            <a:r>
              <a:rPr lang="de-DE" sz="2000" dirty="0" err="1" smtClean="0"/>
              <a:t>energy</a:t>
            </a:r>
            <a:r>
              <a:rPr lang="de-DE" sz="2000" dirty="0" smtClean="0"/>
              <a:t>:</a:t>
            </a:r>
            <a:endParaRPr lang="de-DE" sz="2000" dirty="0"/>
          </a:p>
        </p:txBody>
      </p:sp>
      <p:sp>
        <p:nvSpPr>
          <p:cNvPr id="4" name="Rechteck 3"/>
          <p:cNvSpPr/>
          <p:nvPr/>
        </p:nvSpPr>
        <p:spPr>
          <a:xfrm>
            <a:off x="381077" y="1916832"/>
            <a:ext cx="4572000" cy="400110"/>
          </a:xfrm>
          <a:prstGeom prst="rect">
            <a:avLst/>
          </a:prstGeom>
        </p:spPr>
        <p:txBody>
          <a:bodyPr>
            <a:spAutoFit/>
          </a:bodyPr>
          <a:lstStyle/>
          <a:p>
            <a:r>
              <a:rPr lang="de-DE" sz="2000" dirty="0" err="1"/>
              <a:t>the</a:t>
            </a:r>
            <a:r>
              <a:rPr lang="de-DE" sz="2000" dirty="0"/>
              <a:t> </a:t>
            </a:r>
            <a:r>
              <a:rPr lang="de-DE" sz="2000" dirty="0" smtClean="0"/>
              <a:t>van der </a:t>
            </a:r>
            <a:r>
              <a:rPr lang="de-DE" sz="2000" dirty="0"/>
              <a:t>Waals </a:t>
            </a:r>
            <a:r>
              <a:rPr lang="de-DE" sz="2000" dirty="0" err="1"/>
              <a:t>interaction</a:t>
            </a:r>
            <a:r>
              <a:rPr lang="de-DE" sz="2000" dirty="0"/>
              <a:t> </a:t>
            </a:r>
            <a:r>
              <a:rPr lang="de-DE" sz="2000" dirty="0" err="1" smtClean="0"/>
              <a:t>energy</a:t>
            </a:r>
            <a:r>
              <a:rPr lang="de-DE" sz="2000" dirty="0" smtClean="0"/>
              <a:t>:</a:t>
            </a:r>
            <a:endParaRPr lang="de-DE" sz="2000"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0927" y="332656"/>
            <a:ext cx="2793241" cy="4698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1612" y="1124744"/>
            <a:ext cx="3009741" cy="4556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1697" y="2316942"/>
            <a:ext cx="5034719" cy="9046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hteck 4"/>
          <p:cNvSpPr/>
          <p:nvPr/>
        </p:nvSpPr>
        <p:spPr>
          <a:xfrm>
            <a:off x="467544" y="3388930"/>
            <a:ext cx="8136904" cy="400110"/>
          </a:xfrm>
          <a:prstGeom prst="rect">
            <a:avLst/>
          </a:prstGeom>
        </p:spPr>
        <p:txBody>
          <a:bodyPr wrap="square">
            <a:spAutoFit/>
          </a:bodyPr>
          <a:lstStyle/>
          <a:p>
            <a:r>
              <a:rPr lang="en-US" sz="2000" dirty="0" smtClean="0"/>
              <a:t>unbinding may </a:t>
            </a:r>
            <a:r>
              <a:rPr lang="en-US" sz="2000" dirty="0"/>
              <a:t>be explained in terms of an effective </a:t>
            </a:r>
            <a:r>
              <a:rPr lang="en-US" sz="2000" dirty="0" smtClean="0"/>
              <a:t>steric </a:t>
            </a:r>
            <a:r>
              <a:rPr lang="de-DE" sz="2000" dirty="0" err="1" smtClean="0"/>
              <a:t>interaction</a:t>
            </a:r>
            <a:r>
              <a:rPr lang="de-DE" sz="2000" dirty="0" smtClean="0"/>
              <a:t>:</a:t>
            </a:r>
            <a:endParaRPr lang="de-DE" sz="2000" dirty="0"/>
          </a:p>
        </p:txBody>
      </p:sp>
      <p:pic>
        <p:nvPicPr>
          <p:cNvPr id="1024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3704" y="4005064"/>
            <a:ext cx="2445351" cy="5178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630835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b="1" dirty="0" smtClean="0"/>
              <a:t>Diffuse interfaces</a:t>
            </a:r>
            <a:endParaRPr lang="en-US" sz="3600" dirty="0"/>
          </a:p>
        </p:txBody>
      </p:sp>
      <p:sp>
        <p:nvSpPr>
          <p:cNvPr id="3" name="Textfeld 2"/>
          <p:cNvSpPr txBox="1"/>
          <p:nvPr/>
        </p:nvSpPr>
        <p:spPr>
          <a:xfrm>
            <a:off x="357158" y="1643050"/>
            <a:ext cx="8501122" cy="3970318"/>
          </a:xfrm>
          <a:prstGeom prst="rect">
            <a:avLst/>
          </a:prstGeom>
          <a:noFill/>
        </p:spPr>
        <p:txBody>
          <a:bodyPr wrap="square" rtlCol="0">
            <a:spAutoFit/>
          </a:bodyPr>
          <a:lstStyle/>
          <a:p>
            <a:pPr algn="just">
              <a:buFont typeface="Arial" pitchFamily="34" charset="0"/>
              <a:buChar char="•"/>
            </a:pPr>
            <a:r>
              <a:rPr lang="en-US" sz="2000" dirty="0" smtClean="0"/>
              <a:t>  surface is thermally mobile, i.e. </a:t>
            </a:r>
            <a:r>
              <a:rPr lang="en-US" sz="2000" b="1" dirty="0" smtClean="0">
                <a:solidFill>
                  <a:srgbClr val="FF0000"/>
                </a:solidFill>
              </a:rPr>
              <a:t>it is dynamically rough, not statically</a:t>
            </a:r>
            <a:endParaRPr lang="en-US" sz="2000" dirty="0" smtClean="0"/>
          </a:p>
          <a:p>
            <a:pPr algn="just">
              <a:buFont typeface="Arial" pitchFamily="34" charset="0"/>
              <a:buChar char="•"/>
            </a:pPr>
            <a:endParaRPr lang="en-US" sz="1100" dirty="0" smtClean="0"/>
          </a:p>
          <a:p>
            <a:pPr algn="just">
              <a:buFont typeface="Arial" pitchFamily="34" charset="0"/>
              <a:buChar char="•"/>
            </a:pPr>
            <a:r>
              <a:rPr lang="en-US" sz="2000" u="sng" dirty="0" smtClean="0"/>
              <a:t>  two common types :</a:t>
            </a:r>
          </a:p>
          <a:p>
            <a:pPr algn="just"/>
            <a:endParaRPr lang="en-US" sz="900" u="sng" dirty="0" smtClean="0"/>
          </a:p>
          <a:p>
            <a:pPr marL="342900" indent="-342900" algn="just">
              <a:buAutoNum type="arabicPeriod"/>
            </a:pPr>
            <a:r>
              <a:rPr lang="en-US" sz="2000" b="1" dirty="0" smtClean="0">
                <a:solidFill>
                  <a:srgbClr val="FF0000"/>
                </a:solidFill>
              </a:rPr>
              <a:t>fluid-like interface that is inherently mobile, i.e. fluctuating, </a:t>
            </a:r>
            <a:r>
              <a:rPr lang="en-US" sz="2000" dirty="0" smtClean="0"/>
              <a:t>fluctuations can be in the range of a few </a:t>
            </a:r>
            <a:r>
              <a:rPr lang="en-US" sz="2000" dirty="0" err="1" smtClean="0"/>
              <a:t>Ångstroms</a:t>
            </a:r>
            <a:r>
              <a:rPr lang="en-US" sz="2000" dirty="0" smtClean="0"/>
              <a:t>, sufficient to affect the roughness significantly and thus the surface forces. </a:t>
            </a:r>
          </a:p>
          <a:p>
            <a:pPr marL="342900" indent="-342900" algn="just">
              <a:buAutoNum type="arabicPeriod"/>
            </a:pPr>
            <a:endParaRPr lang="en-US" sz="1200" dirty="0" smtClean="0"/>
          </a:p>
          <a:p>
            <a:pPr marL="342900" indent="-342900" algn="just">
              <a:buAutoNum type="arabicPeriod"/>
            </a:pPr>
            <a:r>
              <a:rPr lang="en-US" sz="2000" dirty="0" smtClean="0"/>
              <a:t>second type occurs when polymer chains, attached at some point to a surface, dangle out into a solution where they are thermally mobile, on approach of another surface the </a:t>
            </a:r>
            <a:r>
              <a:rPr lang="en-US" sz="2000" b="1" dirty="0" smtClean="0">
                <a:solidFill>
                  <a:srgbClr val="FF0000"/>
                </a:solidFill>
              </a:rPr>
              <a:t>entropy of confining these dangling chains results in a repulsive entropy</a:t>
            </a:r>
            <a:r>
              <a:rPr lang="en-US" sz="2000" dirty="0" smtClean="0"/>
              <a:t> </a:t>
            </a:r>
            <a:r>
              <a:rPr lang="en-US" sz="2000" b="1" dirty="0" smtClean="0">
                <a:solidFill>
                  <a:srgbClr val="FF0000"/>
                </a:solidFill>
              </a:rPr>
              <a:t>force</a:t>
            </a:r>
            <a:r>
              <a:rPr lang="en-US" sz="2000" dirty="0" smtClean="0"/>
              <a:t>, </a:t>
            </a:r>
            <a:r>
              <a:rPr lang="en-US" sz="2000" dirty="0" err="1" smtClean="0"/>
              <a:t>steric</a:t>
            </a:r>
            <a:r>
              <a:rPr lang="en-US" sz="2000" dirty="0" smtClean="0"/>
              <a:t> or overlap repulsion.</a:t>
            </a:r>
            <a:endParaRPr lang="de-DE" sz="2000" dirty="0"/>
          </a:p>
        </p:txBody>
      </p:sp>
    </p:spTree>
    <p:extLst>
      <p:ext uri="{BB962C8B-B14F-4D97-AF65-F5344CB8AC3E}">
        <p14:creationId xmlns:p14="http://schemas.microsoft.com/office/powerpoint/2010/main" val="684192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85150" y="428604"/>
            <a:ext cx="8607330" cy="1938992"/>
          </a:xfrm>
          <a:prstGeom prst="rect">
            <a:avLst/>
          </a:prstGeom>
          <a:noFill/>
        </p:spPr>
        <p:txBody>
          <a:bodyPr wrap="square" rtlCol="0">
            <a:spAutoFit/>
          </a:bodyPr>
          <a:lstStyle/>
          <a:p>
            <a:pPr algn="just"/>
            <a:r>
              <a:rPr lang="en-US" sz="2400" dirty="0" smtClean="0"/>
              <a:t>For two spheres of radius </a:t>
            </a:r>
            <a:r>
              <a:rPr lang="en-US" sz="2400" i="1" dirty="0" smtClean="0"/>
              <a:t>a with constant </a:t>
            </a:r>
            <a:r>
              <a:rPr lang="en-US" sz="2400" dirty="0" smtClean="0"/>
              <a:t>surface charge </a:t>
            </a:r>
            <a:r>
              <a:rPr lang="en-US" sz="2400" i="1" dirty="0" smtClean="0"/>
              <a:t>Z separated by a center-to-center distance r in a fluid of dielectric constant ε containing a </a:t>
            </a:r>
            <a:r>
              <a:rPr lang="en-US" sz="2400" dirty="0" smtClean="0"/>
              <a:t>concentration </a:t>
            </a:r>
            <a:r>
              <a:rPr lang="en-US" sz="2400" i="1" dirty="0" smtClean="0"/>
              <a:t>n of </a:t>
            </a:r>
            <a:r>
              <a:rPr lang="en-US" sz="2400" i="1" dirty="0" err="1" smtClean="0"/>
              <a:t>monovalent</a:t>
            </a:r>
            <a:r>
              <a:rPr lang="en-US" sz="2400" i="1" dirty="0" smtClean="0"/>
              <a:t> ions, the electrostatic potential takes the form of a screened-Coulomb or </a:t>
            </a:r>
            <a:r>
              <a:rPr lang="de-DE" sz="2400" dirty="0" smtClean="0"/>
              <a:t>Yukawa </a:t>
            </a:r>
            <a:r>
              <a:rPr lang="de-DE" sz="2400" dirty="0" err="1" smtClean="0"/>
              <a:t>repulsion</a:t>
            </a:r>
            <a:r>
              <a:rPr lang="de-DE" sz="2400" dirty="0" smtClean="0"/>
              <a:t>:</a:t>
            </a:r>
            <a:endParaRPr lang="de-DE" sz="2400" dirty="0"/>
          </a:p>
        </p:txBody>
      </p:sp>
      <p:pic>
        <p:nvPicPr>
          <p:cNvPr id="1026" name="Picture 2"/>
          <p:cNvPicPr>
            <a:picLocks noChangeAspect="1" noChangeArrowheads="1"/>
          </p:cNvPicPr>
          <p:nvPr/>
        </p:nvPicPr>
        <p:blipFill>
          <a:blip r:embed="rId2" cstate="print"/>
          <a:srcRect/>
          <a:stretch>
            <a:fillRect/>
          </a:stretch>
        </p:blipFill>
        <p:spPr bwMode="auto">
          <a:xfrm>
            <a:off x="1043608" y="2492896"/>
            <a:ext cx="7305955" cy="1224136"/>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251520" y="4005064"/>
            <a:ext cx="8712968" cy="1584176"/>
          </a:xfrm>
          <a:prstGeom prst="rect">
            <a:avLst/>
          </a:prstGeom>
          <a:noFill/>
          <a:ln w="9525">
            <a:noFill/>
            <a:miter lim="800000"/>
            <a:headEnd/>
            <a:tailEnd/>
          </a:ln>
        </p:spPr>
      </p:pic>
    </p:spTree>
    <p:extLst>
      <p:ext uri="{BB962C8B-B14F-4D97-AF65-F5344CB8AC3E}">
        <p14:creationId xmlns:p14="http://schemas.microsoft.com/office/powerpoint/2010/main" val="2136852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23528" y="548680"/>
            <a:ext cx="8352928" cy="4154984"/>
          </a:xfrm>
          <a:prstGeom prst="rect">
            <a:avLst/>
          </a:prstGeom>
          <a:noFill/>
        </p:spPr>
        <p:txBody>
          <a:bodyPr wrap="square" rtlCol="0">
            <a:spAutoFit/>
          </a:bodyPr>
          <a:lstStyle/>
          <a:p>
            <a:r>
              <a:rPr lang="en-US" sz="2400" dirty="0" smtClean="0"/>
              <a:t>The </a:t>
            </a:r>
            <a:r>
              <a:rPr lang="en-US" sz="2400" b="1" dirty="0" err="1" smtClean="0"/>
              <a:t>Bjerrum</a:t>
            </a:r>
            <a:r>
              <a:rPr lang="en-US" sz="2400" b="1" dirty="0" smtClean="0"/>
              <a:t> length</a:t>
            </a:r>
            <a:r>
              <a:rPr lang="en-US" sz="2400" dirty="0" smtClean="0"/>
              <a:t>:</a:t>
            </a:r>
          </a:p>
          <a:p>
            <a:endParaRPr lang="en-US" sz="2400" dirty="0" smtClean="0"/>
          </a:p>
          <a:p>
            <a:pPr algn="just">
              <a:buFont typeface="Arial" pitchFamily="34" charset="0"/>
              <a:buChar char="•"/>
            </a:pPr>
            <a:r>
              <a:rPr lang="en-US" sz="2400" dirty="0" smtClean="0"/>
              <a:t> the separation at which the electrostatic interaction between two elementary charges is comparable in magnitude to the thermal energy scale, </a:t>
            </a:r>
            <a:r>
              <a:rPr lang="en-US" sz="2400" i="1" dirty="0" err="1" smtClean="0"/>
              <a:t>k</a:t>
            </a:r>
            <a:r>
              <a:rPr lang="en-US" sz="2400" i="1" baseline="-25000" dirty="0" err="1" smtClean="0"/>
              <a:t>B</a:t>
            </a:r>
            <a:r>
              <a:rPr lang="en-US" sz="2400" i="1" dirty="0" err="1" smtClean="0"/>
              <a:t>T</a:t>
            </a:r>
            <a:r>
              <a:rPr lang="en-US" sz="2400" dirty="0" smtClean="0"/>
              <a:t>, </a:t>
            </a:r>
          </a:p>
          <a:p>
            <a:pPr algn="just">
              <a:buFont typeface="Arial" pitchFamily="34" charset="0"/>
              <a:buChar char="•"/>
            </a:pPr>
            <a:endParaRPr lang="en-US" sz="2400" dirty="0" smtClean="0"/>
          </a:p>
          <a:p>
            <a:pPr algn="just">
              <a:buFont typeface="Arial" pitchFamily="34" charset="0"/>
              <a:buChar char="•"/>
            </a:pPr>
            <a:endParaRPr lang="en-US" sz="2400" dirty="0" smtClean="0"/>
          </a:p>
          <a:p>
            <a:pPr algn="just">
              <a:buFont typeface="Arial" pitchFamily="34" charset="0"/>
              <a:buChar char="•"/>
            </a:pPr>
            <a:endParaRPr lang="en-US" sz="2400" dirty="0" smtClean="0"/>
          </a:p>
          <a:p>
            <a:pPr algn="just">
              <a:buFont typeface="Arial" pitchFamily="34" charset="0"/>
              <a:buChar char="•"/>
            </a:pPr>
            <a:endParaRPr lang="en-US" sz="2400" dirty="0" smtClean="0"/>
          </a:p>
          <a:p>
            <a:pPr algn="just">
              <a:buFont typeface="Arial" pitchFamily="34" charset="0"/>
              <a:buChar char="•"/>
            </a:pPr>
            <a:endParaRPr lang="en-US" sz="2400" dirty="0" smtClean="0"/>
          </a:p>
          <a:p>
            <a:pPr algn="just">
              <a:buFont typeface="Arial" pitchFamily="34" charset="0"/>
              <a:buChar char="•"/>
            </a:pPr>
            <a:r>
              <a:rPr lang="en-US" sz="2400" dirty="0" smtClean="0"/>
              <a:t>  For water at room temperature it is 0.7 nm.</a:t>
            </a:r>
            <a:endParaRPr lang="de-DE" sz="2400" dirty="0"/>
          </a:p>
        </p:txBody>
      </p:sp>
      <p:pic>
        <p:nvPicPr>
          <p:cNvPr id="31746" name="Picture 2" descr="\lambda_B = \frac{e^2}{4\pi \varepsilon_0 \varepsilon_r \  k_B T},"/>
          <p:cNvPicPr>
            <a:picLocks noChangeAspect="1" noChangeArrowheads="1"/>
          </p:cNvPicPr>
          <p:nvPr/>
        </p:nvPicPr>
        <p:blipFill>
          <a:blip r:embed="rId2" cstate="print"/>
          <a:srcRect/>
          <a:stretch>
            <a:fillRect/>
          </a:stretch>
        </p:blipFill>
        <p:spPr bwMode="auto">
          <a:xfrm>
            <a:off x="2987824" y="2852936"/>
            <a:ext cx="3396891" cy="1008112"/>
          </a:xfrm>
          <a:prstGeom prst="rect">
            <a:avLst/>
          </a:prstGeom>
          <a:noFill/>
        </p:spPr>
      </p:pic>
    </p:spTree>
    <p:extLst>
      <p:ext uri="{BB962C8B-B14F-4D97-AF65-F5344CB8AC3E}">
        <p14:creationId xmlns:p14="http://schemas.microsoft.com/office/powerpoint/2010/main" val="3777929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origin-ars.els-cdn.com/content/image/1-s2.0-S0169409X11000172-gr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60648"/>
            <a:ext cx="7344816" cy="6062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2642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1520" y="692696"/>
            <a:ext cx="8640960" cy="4154984"/>
          </a:xfrm>
          <a:prstGeom prst="rect">
            <a:avLst/>
          </a:prstGeom>
          <a:noFill/>
        </p:spPr>
        <p:txBody>
          <a:bodyPr wrap="square" rtlCol="0">
            <a:spAutoFit/>
          </a:bodyPr>
          <a:lstStyle/>
          <a:p>
            <a:pPr algn="just"/>
            <a:r>
              <a:rPr lang="en-US" sz="2400" dirty="0"/>
              <a:t>Combining the van der Waals interaction energy and the double layer interaction energy, the interaction between two particles or two surfaces in a liquid can be expressed as</a:t>
            </a:r>
            <a:r>
              <a:rPr lang="en-US" sz="2400" dirty="0" smtClean="0"/>
              <a:t>:</a:t>
            </a:r>
          </a:p>
          <a:p>
            <a:pPr algn="just"/>
            <a:endParaRPr lang="en-US" sz="2400" dirty="0"/>
          </a:p>
          <a:p>
            <a:pPr algn="just"/>
            <a:endParaRPr lang="en-US" sz="2400" dirty="0" smtClean="0"/>
          </a:p>
          <a:p>
            <a:pPr algn="just"/>
            <a:endParaRPr lang="en-US" sz="2400" dirty="0"/>
          </a:p>
          <a:p>
            <a:pPr algn="just"/>
            <a:endParaRPr lang="en-US" sz="2400" dirty="0"/>
          </a:p>
          <a:p>
            <a:pPr algn="just"/>
            <a:r>
              <a:rPr lang="en-US" sz="2400" dirty="0"/>
              <a:t>where W(D)</a:t>
            </a:r>
            <a:r>
              <a:rPr lang="en-US" sz="2400" baseline="-25000" dirty="0"/>
              <a:t>R</a:t>
            </a:r>
            <a:r>
              <a:rPr lang="en-US" sz="2400" dirty="0"/>
              <a:t> is the repulsive interaction energy due to electric repulsion and W(D)</a:t>
            </a:r>
            <a:r>
              <a:rPr lang="en-US" sz="2400" baseline="-25000" dirty="0"/>
              <a:t>A</a:t>
            </a:r>
            <a:r>
              <a:rPr lang="en-US" sz="2400" dirty="0"/>
              <a:t> is the attractive interaction energy due to van der Waals interaction.</a:t>
            </a:r>
          </a:p>
          <a:p>
            <a:pPr algn="just"/>
            <a:endParaRPr lang="de-DE" sz="2400" dirty="0"/>
          </a:p>
        </p:txBody>
      </p:sp>
      <p:pic>
        <p:nvPicPr>
          <p:cNvPr id="6148" name="Picture 4" descr="W\left(D\right) = W(D)_A + W(D)_R \,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2348880"/>
            <a:ext cx="5112568" cy="456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237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331640" y="188640"/>
            <a:ext cx="7154523" cy="523220"/>
          </a:xfrm>
          <a:prstGeom prst="rect">
            <a:avLst/>
          </a:prstGeom>
        </p:spPr>
        <p:txBody>
          <a:bodyPr wrap="none">
            <a:spAutoFit/>
          </a:bodyPr>
          <a:lstStyle/>
          <a:p>
            <a:r>
              <a:rPr lang="de-DE" sz="2800" b="1" dirty="0" smtClean="0"/>
              <a:t>Derivation </a:t>
            </a:r>
            <a:r>
              <a:rPr lang="de-DE" sz="2800" b="1" dirty="0" err="1" smtClean="0"/>
              <a:t>of</a:t>
            </a:r>
            <a:r>
              <a:rPr lang="de-DE" sz="2800" b="1" dirty="0" smtClean="0"/>
              <a:t> DLVO </a:t>
            </a:r>
            <a:r>
              <a:rPr lang="de-DE" sz="2800" b="1" dirty="0" err="1" smtClean="0"/>
              <a:t>theory</a:t>
            </a:r>
            <a:r>
              <a:rPr lang="de-DE" sz="2800" b="1" dirty="0" smtClean="0"/>
              <a:t>  </a:t>
            </a:r>
            <a:r>
              <a:rPr lang="de-DE" sz="2800" b="1" dirty="0" err="1" smtClean="0"/>
              <a:t>for</a:t>
            </a:r>
            <a:r>
              <a:rPr lang="de-DE" sz="2800" b="1" dirty="0" smtClean="0"/>
              <a:t>  </a:t>
            </a:r>
            <a:r>
              <a:rPr lang="de-DE" sz="2800" b="1" dirty="0" err="1" smtClean="0"/>
              <a:t>plates</a:t>
            </a:r>
            <a:endParaRPr lang="de-DE" sz="2800" dirty="0"/>
          </a:p>
        </p:txBody>
      </p:sp>
      <p:sp>
        <p:nvSpPr>
          <p:cNvPr id="3" name="Textfeld 2"/>
          <p:cNvSpPr txBox="1"/>
          <p:nvPr/>
        </p:nvSpPr>
        <p:spPr>
          <a:xfrm>
            <a:off x="357158" y="836712"/>
            <a:ext cx="8358246" cy="5632311"/>
          </a:xfrm>
          <a:prstGeom prst="rect">
            <a:avLst/>
          </a:prstGeom>
          <a:noFill/>
        </p:spPr>
        <p:txBody>
          <a:bodyPr wrap="square" rtlCol="0">
            <a:spAutoFit/>
          </a:bodyPr>
          <a:lstStyle/>
          <a:p>
            <a:pPr algn="just">
              <a:buFont typeface="Arial" pitchFamily="34" charset="0"/>
              <a:buChar char="•"/>
            </a:pPr>
            <a:r>
              <a:rPr lang="en-US" sz="2000" dirty="0" smtClean="0"/>
              <a:t>  </a:t>
            </a:r>
            <a:r>
              <a:rPr lang="de-DE" sz="2000" u="sng" dirty="0" smtClean="0"/>
              <a:t>van der Waals </a:t>
            </a:r>
            <a:r>
              <a:rPr lang="de-DE" sz="2000" u="sng" dirty="0" err="1" smtClean="0"/>
              <a:t>attraction</a:t>
            </a:r>
            <a:r>
              <a:rPr lang="de-DE" sz="2000" u="sng" dirty="0" smtClean="0"/>
              <a:t>:</a:t>
            </a:r>
          </a:p>
          <a:p>
            <a:pPr algn="just">
              <a:buFont typeface="Arial" pitchFamily="34" charset="0"/>
              <a:buChar char="•"/>
            </a:pPr>
            <a:endParaRPr lang="de-DE" sz="2000" dirty="0" smtClean="0"/>
          </a:p>
          <a:p>
            <a:pPr algn="just"/>
            <a:r>
              <a:rPr lang="en-US" sz="2000" dirty="0" smtClean="0"/>
              <a:t>the total of dipole-dipole force, dipole-induced dipole force and </a:t>
            </a:r>
            <a:r>
              <a:rPr lang="de-DE" sz="2000" dirty="0" err="1" smtClean="0"/>
              <a:t>dispersion</a:t>
            </a:r>
            <a:r>
              <a:rPr lang="de-DE" sz="2000" dirty="0" smtClean="0"/>
              <a:t>  </a:t>
            </a:r>
            <a:r>
              <a:rPr lang="de-DE" sz="2000" dirty="0" err="1" smtClean="0"/>
              <a:t>forces</a:t>
            </a:r>
            <a:r>
              <a:rPr lang="de-DE" sz="2000" dirty="0" smtClean="0"/>
              <a:t>, </a:t>
            </a:r>
            <a:r>
              <a:rPr lang="en-US" sz="2000" dirty="0" smtClean="0"/>
              <a:t>pair potential between two atoms or small molecules is purely attractive and of the form w</a:t>
            </a:r>
            <a:r>
              <a:rPr lang="de-DE" sz="2000" dirty="0" smtClean="0"/>
              <a:t>= -C/r</a:t>
            </a:r>
            <a:r>
              <a:rPr lang="de-DE" sz="2000" baseline="30000" dirty="0" smtClean="0"/>
              <a:t>6</a:t>
            </a:r>
            <a:r>
              <a:rPr lang="de-DE" sz="2000" dirty="0" smtClean="0"/>
              <a:t>, </a:t>
            </a:r>
            <a:r>
              <a:rPr lang="de-DE" sz="2000" dirty="0" err="1" smtClean="0"/>
              <a:t>net</a:t>
            </a:r>
            <a:r>
              <a:rPr lang="de-DE" sz="2000" dirty="0" smtClean="0"/>
              <a:t> </a:t>
            </a:r>
            <a:r>
              <a:rPr lang="de-DE" sz="2000" dirty="0" err="1" smtClean="0"/>
              <a:t>interaction</a:t>
            </a:r>
            <a:r>
              <a:rPr lang="de-DE" sz="2000" dirty="0" smtClean="0"/>
              <a:t> </a:t>
            </a:r>
            <a:r>
              <a:rPr lang="de-DE" sz="2000" dirty="0" err="1" smtClean="0"/>
              <a:t>energy</a:t>
            </a:r>
            <a:r>
              <a:rPr lang="de-DE" sz="2000" dirty="0" smtClean="0"/>
              <a:t> </a:t>
            </a:r>
            <a:r>
              <a:rPr lang="de-DE" sz="2000" dirty="0" err="1" smtClean="0"/>
              <a:t>between</a:t>
            </a:r>
            <a:r>
              <a:rPr lang="de-DE" sz="2000" dirty="0" smtClean="0"/>
              <a:t> a  </a:t>
            </a:r>
            <a:r>
              <a:rPr lang="en-US" sz="2000" dirty="0" smtClean="0"/>
              <a:t>molecule and planar surface</a:t>
            </a:r>
          </a:p>
          <a:p>
            <a:pPr algn="just"/>
            <a:endParaRPr lang="en-US" sz="2000" dirty="0" smtClean="0"/>
          </a:p>
          <a:p>
            <a:pPr algn="just"/>
            <a:endParaRPr lang="en-US" sz="2000" u="sng" dirty="0" smtClean="0"/>
          </a:p>
          <a:p>
            <a:pPr algn="just"/>
            <a:endParaRPr lang="en-US" sz="2000" u="sng" dirty="0" smtClean="0"/>
          </a:p>
          <a:p>
            <a:pPr algn="just"/>
            <a:endParaRPr lang="en-US" sz="2000" u="sng" dirty="0" smtClean="0"/>
          </a:p>
          <a:p>
            <a:r>
              <a:rPr lang="de-DE" sz="2000" dirty="0" err="1" smtClean="0"/>
              <a:t>where</a:t>
            </a:r>
            <a:endParaRPr lang="de-DE" sz="2000" dirty="0" smtClean="0"/>
          </a:p>
          <a:p>
            <a:pPr marL="342900" indent="-342900">
              <a:buFont typeface="Arial" pitchFamily="34" charset="0"/>
              <a:buChar char="•"/>
            </a:pPr>
            <a:r>
              <a:rPr lang="en-US" sz="2000" i="1" dirty="0" smtClean="0"/>
              <a:t>w(r</a:t>
            </a:r>
            <a:r>
              <a:rPr lang="en-US" sz="2000" i="1" dirty="0" smtClean="0"/>
              <a:t>) is the interaction energy between the molecule and the surface</a:t>
            </a:r>
          </a:p>
          <a:p>
            <a:pPr marL="342900" indent="-342900">
              <a:buFont typeface="Arial" pitchFamily="34" charset="0"/>
              <a:buChar char="•"/>
            </a:pPr>
            <a:r>
              <a:rPr lang="en-US" sz="2000" dirty="0" smtClean="0"/>
              <a:t> ρ1 is the number density of the surface.</a:t>
            </a:r>
          </a:p>
          <a:p>
            <a:pPr marL="342900" indent="-342900">
              <a:buFont typeface="Arial" pitchFamily="34" charset="0"/>
              <a:buChar char="•"/>
            </a:pPr>
            <a:r>
              <a:rPr lang="en-US" sz="2000" dirty="0" smtClean="0"/>
              <a:t> </a:t>
            </a:r>
            <a:r>
              <a:rPr lang="en-US" sz="2000" i="1" dirty="0" smtClean="0"/>
              <a:t>z </a:t>
            </a:r>
            <a:r>
              <a:rPr lang="en-US" sz="2000" i="1" dirty="0" smtClean="0"/>
              <a:t>is the axis perpendicular with the surface and passes across the molecule. z = 0 at the point </a:t>
            </a:r>
            <a:r>
              <a:rPr lang="en-US" sz="2000" dirty="0" smtClean="0"/>
              <a:t>where the molecule is and z = D at the surface.</a:t>
            </a:r>
          </a:p>
          <a:p>
            <a:pPr marL="342900" indent="-342900">
              <a:buFont typeface="Arial" pitchFamily="34" charset="0"/>
              <a:buChar char="•"/>
            </a:pPr>
            <a:r>
              <a:rPr lang="en-US" sz="2000" i="1" dirty="0" smtClean="0"/>
              <a:t>x </a:t>
            </a:r>
            <a:r>
              <a:rPr lang="en-US" sz="2000" i="1" dirty="0" smtClean="0"/>
              <a:t>is the axis perpendicular with z axis, where x = 0 at the intersection.</a:t>
            </a:r>
            <a:endParaRPr lang="de-DE" sz="2000" u="sng" dirty="0" smtClean="0"/>
          </a:p>
        </p:txBody>
      </p:sp>
      <p:pic>
        <p:nvPicPr>
          <p:cNvPr id="1026" name="Picture 2"/>
          <p:cNvPicPr>
            <a:picLocks noChangeAspect="1" noChangeArrowheads="1"/>
          </p:cNvPicPr>
          <p:nvPr/>
        </p:nvPicPr>
        <p:blipFill>
          <a:blip r:embed="rId2" cstate="print"/>
          <a:srcRect/>
          <a:stretch>
            <a:fillRect/>
          </a:stretch>
        </p:blipFill>
        <p:spPr bwMode="auto">
          <a:xfrm>
            <a:off x="321399" y="2996951"/>
            <a:ext cx="8643089" cy="936105"/>
          </a:xfrm>
          <a:prstGeom prst="rect">
            <a:avLst/>
          </a:prstGeom>
          <a:noFill/>
          <a:ln w="9525">
            <a:noFill/>
            <a:miter lim="800000"/>
            <a:headEnd/>
            <a:tailEnd/>
          </a:ln>
        </p:spPr>
      </p:pic>
    </p:spTree>
    <p:extLst>
      <p:ext uri="{BB962C8B-B14F-4D97-AF65-F5344CB8AC3E}">
        <p14:creationId xmlns:p14="http://schemas.microsoft.com/office/powerpoint/2010/main" val="3359675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28596" y="260648"/>
            <a:ext cx="8286808" cy="3477875"/>
          </a:xfrm>
          <a:prstGeom prst="rect">
            <a:avLst/>
          </a:prstGeom>
          <a:noFill/>
        </p:spPr>
        <p:txBody>
          <a:bodyPr wrap="square" rtlCol="0">
            <a:spAutoFit/>
          </a:bodyPr>
          <a:lstStyle/>
          <a:p>
            <a:pPr>
              <a:buFont typeface="Arial" pitchFamily="34" charset="0"/>
              <a:buChar char="•"/>
            </a:pPr>
            <a:r>
              <a:rPr lang="en-US" sz="2000" dirty="0" smtClean="0"/>
              <a:t>   the interaction energy of a large sphere of radius R and a flat surface can be calculated as</a:t>
            </a:r>
          </a:p>
          <a:p>
            <a:pPr>
              <a:buFont typeface="Arial" pitchFamily="34" charset="0"/>
              <a:buChar char="•"/>
            </a:pPr>
            <a:endParaRPr lang="en-US" sz="2000" dirty="0" smtClean="0"/>
          </a:p>
          <a:p>
            <a:pPr>
              <a:buFont typeface="Arial" pitchFamily="34" charset="0"/>
              <a:buChar char="•"/>
            </a:pPr>
            <a:endParaRPr lang="en-US" sz="2000" dirty="0" smtClean="0"/>
          </a:p>
          <a:p>
            <a:pPr>
              <a:buFont typeface="Arial" pitchFamily="34" charset="0"/>
              <a:buChar char="•"/>
            </a:pPr>
            <a:endParaRPr lang="en-US" sz="2000" dirty="0" smtClean="0"/>
          </a:p>
          <a:p>
            <a:pPr>
              <a:buFont typeface="Arial" pitchFamily="34" charset="0"/>
              <a:buChar char="•"/>
            </a:pPr>
            <a:endParaRPr lang="en-US" sz="2000" dirty="0" smtClean="0"/>
          </a:p>
          <a:p>
            <a:pPr>
              <a:buFont typeface="Arial" pitchFamily="34" charset="0"/>
              <a:buChar char="•"/>
            </a:pPr>
            <a:endParaRPr lang="en-US" sz="2000" dirty="0" smtClean="0"/>
          </a:p>
          <a:p>
            <a:pPr algn="just"/>
            <a:r>
              <a:rPr lang="de-DE" sz="2000" dirty="0" err="1" smtClean="0"/>
              <a:t>where</a:t>
            </a:r>
            <a:r>
              <a:rPr lang="de-DE" sz="2000" dirty="0" smtClean="0"/>
              <a:t> </a:t>
            </a:r>
            <a:r>
              <a:rPr lang="en-US" sz="2000" i="1" dirty="0" smtClean="0"/>
              <a:t>W(D) is the interaction energy between the sphere and the surface and </a:t>
            </a:r>
            <a:r>
              <a:rPr lang="en-US" sz="2000" dirty="0" smtClean="0"/>
              <a:t>ρ2 is the number density of the sphere</a:t>
            </a:r>
          </a:p>
          <a:p>
            <a:pPr>
              <a:buFont typeface="Arial" pitchFamily="34" charset="0"/>
              <a:buChar char="•"/>
            </a:pPr>
            <a:endParaRPr lang="en-US" sz="2000" dirty="0" smtClean="0"/>
          </a:p>
          <a:p>
            <a:endParaRPr lang="de-DE" sz="2000" dirty="0"/>
          </a:p>
        </p:txBody>
      </p:sp>
      <p:pic>
        <p:nvPicPr>
          <p:cNvPr id="2050" name="Picture 2"/>
          <p:cNvPicPr>
            <a:picLocks noChangeAspect="1" noChangeArrowheads="1"/>
          </p:cNvPicPr>
          <p:nvPr/>
        </p:nvPicPr>
        <p:blipFill>
          <a:blip r:embed="rId2" cstate="print"/>
          <a:srcRect/>
          <a:stretch>
            <a:fillRect/>
          </a:stretch>
        </p:blipFill>
        <p:spPr bwMode="auto">
          <a:xfrm>
            <a:off x="539551" y="1173382"/>
            <a:ext cx="7820069" cy="936104"/>
          </a:xfrm>
          <a:prstGeom prst="rect">
            <a:avLst/>
          </a:prstGeom>
          <a:noFill/>
          <a:ln w="9525">
            <a:noFill/>
            <a:miter lim="800000"/>
            <a:headEnd/>
            <a:tailEnd/>
          </a:ln>
        </p:spPr>
      </p:pic>
      <p:pic>
        <p:nvPicPr>
          <p:cNvPr id="4" name="Picture 3"/>
          <p:cNvPicPr>
            <a:picLocks noChangeAspect="1" noChangeArrowheads="1"/>
          </p:cNvPicPr>
          <p:nvPr/>
        </p:nvPicPr>
        <p:blipFill rotWithShape="1">
          <a:blip r:embed="rId3" cstate="print"/>
          <a:srcRect r="51567" b="39674"/>
          <a:stretch/>
        </p:blipFill>
        <p:spPr bwMode="auto">
          <a:xfrm>
            <a:off x="445943" y="3140968"/>
            <a:ext cx="5926257" cy="3230713"/>
          </a:xfrm>
          <a:prstGeom prst="rect">
            <a:avLst/>
          </a:prstGeom>
          <a:noFill/>
          <a:ln w="9525">
            <a:noFill/>
            <a:miter lim="800000"/>
            <a:headEnd/>
            <a:tailEnd/>
          </a:ln>
        </p:spPr>
      </p:pic>
    </p:spTree>
    <p:extLst>
      <p:ext uri="{BB962C8B-B14F-4D97-AF65-F5344CB8AC3E}">
        <p14:creationId xmlns:p14="http://schemas.microsoft.com/office/powerpoint/2010/main" val="13700333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ronus">
  <a:themeElements>
    <a:clrScheme name="Cronus">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ronus">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ronus">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1535</Words>
  <Application>Microsoft Office PowerPoint</Application>
  <PresentationFormat>Bildschirmpräsentation (4:3)</PresentationFormat>
  <Paragraphs>164</Paragraphs>
  <Slides>37</Slides>
  <Notes>0</Notes>
  <HiddenSlides>0</HiddenSlides>
  <MMClips>0</MMClips>
  <ScaleCrop>false</ScaleCrop>
  <HeadingPairs>
    <vt:vector size="4" baseType="variant">
      <vt:variant>
        <vt:lpstr>Design</vt:lpstr>
      </vt:variant>
      <vt:variant>
        <vt:i4>1</vt:i4>
      </vt:variant>
      <vt:variant>
        <vt:lpstr>Folientitel</vt:lpstr>
      </vt:variant>
      <vt:variant>
        <vt:i4>37</vt:i4>
      </vt:variant>
    </vt:vector>
  </HeadingPairs>
  <TitlesOfParts>
    <vt:vector size="38" baseType="lpstr">
      <vt:lpstr>Cronus</vt:lpstr>
      <vt:lpstr>Soft Matter Physics</vt:lpstr>
      <vt:lpstr>Minitest</vt:lpstr>
      <vt:lpstr>DLVO theory</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VdW Attraction in AFM</vt:lpstr>
      <vt:lpstr>PowerPoint-Präsentation</vt:lpstr>
      <vt:lpstr>PowerPoint-Präsentation</vt:lpstr>
      <vt:lpstr>Double layer forces</vt:lpstr>
      <vt:lpstr>PowerPoint-Präsentation</vt:lpstr>
      <vt:lpstr>PowerPoint-Präsentation</vt:lpstr>
      <vt:lpstr>PowerPoint-Präsentation</vt:lpstr>
      <vt:lpstr>PowerPoint-Präsentation</vt:lpstr>
      <vt:lpstr>PowerPoint-Präsentation</vt:lpstr>
      <vt:lpstr>Counterion condensation</vt:lpstr>
      <vt:lpstr>Solvation, structural and hydration forces</vt:lpstr>
      <vt:lpstr>Molecular ordering at surfaces, interfaces and in thin films</vt:lpstr>
      <vt:lpstr>PowerPoint-Präsentation</vt:lpstr>
      <vt:lpstr>PowerPoint-Präsentation</vt:lpstr>
      <vt:lpstr>PowerPoint-Präsentation</vt:lpstr>
      <vt:lpstr>Origin of main type of solvation force:  The oscillatory force</vt:lpstr>
      <vt:lpstr>PowerPoint-Präsentation</vt:lpstr>
      <vt:lpstr>Measurements and properties of solvation forces: Oscillatory forces in nonaqueous liquids</vt:lpstr>
      <vt:lpstr>Solvation forces in aqueous systems:  Repulsive ’hydration’ forces</vt:lpstr>
      <vt:lpstr>Solvation forces in aqueous systems:  Attractive ’hydrophobic’ forces</vt:lpstr>
      <vt:lpstr>Fluctuation forces</vt:lpstr>
      <vt:lpstr>Red Blood Cell Fluctuations</vt:lpstr>
      <vt:lpstr>PowerPoint-Präsentation</vt:lpstr>
      <vt:lpstr>PowerPoint-Präsentation</vt:lpstr>
      <vt:lpstr>PowerPoint-Präsentation</vt:lpstr>
      <vt:lpstr>PowerPoint-Präsentation</vt:lpstr>
      <vt:lpstr>Diffuse interfaces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 Matter Physics</dc:title>
  <dc:creator>Josef A. Käs</dc:creator>
  <cp:lastModifiedBy>pwmadmin</cp:lastModifiedBy>
  <cp:revision>284</cp:revision>
  <cp:lastPrinted>2013-05-13T07:30:22Z</cp:lastPrinted>
  <dcterms:created xsi:type="dcterms:W3CDTF">2010-04-18T09:27:23Z</dcterms:created>
  <dcterms:modified xsi:type="dcterms:W3CDTF">2013-05-13T07:33:47Z</dcterms:modified>
</cp:coreProperties>
</file>