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76" r:id="rId3"/>
    <p:sldId id="259" r:id="rId4"/>
    <p:sldId id="260" r:id="rId5"/>
    <p:sldId id="261" r:id="rId6"/>
    <p:sldId id="262" r:id="rId7"/>
    <p:sldId id="263" r:id="rId8"/>
    <p:sldId id="264" r:id="rId9"/>
    <p:sldId id="265" r:id="rId10"/>
    <p:sldId id="266" r:id="rId11"/>
    <p:sldId id="267" r:id="rId12"/>
    <p:sldId id="268" r:id="rId13"/>
    <p:sldId id="269" r:id="rId14"/>
    <p:sldId id="271" r:id="rId15"/>
    <p:sldId id="270" r:id="rId16"/>
    <p:sldId id="272" r:id="rId17"/>
    <p:sldId id="274" r:id="rId18"/>
    <p:sldId id="275" r:id="rId19"/>
    <p:sldId id="273"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098"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de-DE" smtClean="0"/>
              <a:t>Mastertitelformat bearbeiten</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pPr/>
              <a:t>Thursday, July 23, 2015</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‹Nr.›</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pPr/>
              <a:t>Thursday, July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de-DE" smtClean="0"/>
              <a:t>Mastertitelformat bearbeiten</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pPr/>
              <a:t>Thursday, July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3" name="Title 12"/>
          <p:cNvSpPr>
            <a:spLocks noGrp="1"/>
          </p:cNvSpPr>
          <p:nvPr>
            <p:ph type="title"/>
          </p:nvPr>
        </p:nvSpPr>
        <p:spPr/>
        <p:txBody>
          <a:bodyPr/>
          <a:lstStyle/>
          <a:p>
            <a:r>
              <a:rPr lang="de-DE" smtClean="0"/>
              <a:t>Mastertitelformat bearbeiten</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pPr/>
              <a:t>Thursday, July 23, 2015</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‹Nr.›</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12" name="Date Placeholder 11"/>
          <p:cNvSpPr>
            <a:spLocks noGrp="1"/>
          </p:cNvSpPr>
          <p:nvPr>
            <p:ph type="dt" sz="half" idx="10"/>
          </p:nvPr>
        </p:nvSpPr>
        <p:spPr/>
        <p:txBody>
          <a:bodyPr/>
          <a:lstStyle/>
          <a:p>
            <a:fld id="{3AD8CDC4-3D19-4983-B478-82F6B8E5AB66}" type="datetime2">
              <a:rPr lang="en-US" smtClean="0"/>
              <a:pPr/>
              <a:t>Thursday, July 23, 2015</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‹Nr.›</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de-DE" smtClean="0"/>
              <a:t>Mastertitelformat bearbeiten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pPr/>
              <a:t>Thursday, July 23, 2015</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‹Nr.›</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de-DE" smtClean="0"/>
              <a:t>Mastertitelformat bearbeiten</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de-DE" smtClean="0"/>
              <a:t>Mastertitelformat bearbeiten</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pPr/>
              <a:t>Thursday, July 23, 2015</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‹Nr.›</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smtClean="0"/>
              <a:t>Mastertitelformat bearbeiten</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pPr/>
              <a:t>Thursday, July 23, 2015</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‹Nr.›</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pPr/>
              <a:t>Thursday, July 23, 2015</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‹Nr.›</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15" name="Date Placeholder 14"/>
          <p:cNvSpPr>
            <a:spLocks noGrp="1"/>
          </p:cNvSpPr>
          <p:nvPr>
            <p:ph type="dt" sz="half" idx="10"/>
          </p:nvPr>
        </p:nvSpPr>
        <p:spPr/>
        <p:txBody>
          <a:bodyPr/>
          <a:lstStyle/>
          <a:p>
            <a:fld id="{3182DC50-D5DB-4F94-B367-9876CD2C4012}" type="datetime2">
              <a:rPr lang="en-US" smtClean="0"/>
              <a:pPr/>
              <a:t>Thursday, July 23, 2015</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‹Nr.›</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de-DE" smtClean="0"/>
              <a:t>Mastertitelformat bearbeiten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auf Platzhalter ziehen oder durch Klicken auf Symbol hinzufügen</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de-DE" smtClean="0"/>
              <a:t>Mastertitelformat bearbeiten</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pPr/>
              <a:t>Thursday, July 23, 2015</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‹Nr.›</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de-DE" smtClean="0"/>
              <a:t>Mastertitelformat bearbeiten</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pPr/>
              <a:t>Thursday, July 23, 2015</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‹Nr.›</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Goethe</a:t>
            </a:r>
            <a:endParaRPr lang="de-DE" dirty="0"/>
          </a:p>
        </p:txBody>
      </p:sp>
      <p:sp>
        <p:nvSpPr>
          <p:cNvPr id="3" name="Untertitel 2"/>
          <p:cNvSpPr>
            <a:spLocks noGrp="1"/>
          </p:cNvSpPr>
          <p:nvPr>
            <p:ph type="subTitle" idx="1"/>
          </p:nvPr>
        </p:nvSpPr>
        <p:spPr/>
        <p:txBody>
          <a:bodyPr>
            <a:normAutofit lnSpcReduction="10000"/>
          </a:bodyPr>
          <a:lstStyle/>
          <a:p>
            <a:r>
              <a:rPr lang="de-DE" dirty="0" smtClean="0"/>
              <a:t>Einblicke in die naturwissenschaftlichen Theorien eines Universalgelehrten</a:t>
            </a:r>
            <a:endParaRPr lang="de-DE" dirty="0"/>
          </a:p>
        </p:txBody>
      </p:sp>
    </p:spTree>
    <p:extLst>
      <p:ext uri="{BB962C8B-B14F-4D97-AF65-F5344CB8AC3E}">
        <p14:creationId xmlns:p14="http://schemas.microsoft.com/office/powerpoint/2010/main" xmlns="" val="245033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294105" y="1366894"/>
            <a:ext cx="8127999" cy="3686369"/>
          </a:xfrm>
        </p:spPr>
        <p:txBody>
          <a:bodyPr>
            <a:normAutofit/>
          </a:bodyPr>
          <a:lstStyle/>
          <a:p>
            <a:pPr marL="18288" indent="0">
              <a:buNone/>
            </a:pPr>
            <a:r>
              <a:rPr lang="de-DE" sz="2000" dirty="0" smtClean="0">
                <a:effectLst/>
              </a:rPr>
              <a:t>„Auf alles was ich als Poet geleistet habe, bilde ich mir gar nichts ein. Es haben treffliche Dichter mit mir gelebt, es lebten noch Trefflichere vor mir, und es werden ihrer nach mir sein. Dass ich aber in meinem Jahrhundert in der schwierigen Wissenschaft der Farbenlehre der einzige bin, der das Rechte weiß, darauf tue ich mir etwas zu gute, und ich habe daher ein Bewusstsein der </a:t>
            </a:r>
            <a:r>
              <a:rPr lang="de-DE" sz="2000" dirty="0" err="1" smtClean="0">
                <a:effectLst/>
              </a:rPr>
              <a:t>Superiorität</a:t>
            </a:r>
            <a:r>
              <a:rPr lang="de-DE" sz="2000" dirty="0" smtClean="0">
                <a:effectLst/>
              </a:rPr>
              <a:t> </a:t>
            </a:r>
            <a:r>
              <a:rPr lang="de-DE" sz="2000" dirty="0" err="1" smtClean="0">
                <a:effectLst/>
              </a:rPr>
              <a:t>über</a:t>
            </a:r>
            <a:r>
              <a:rPr lang="de-DE" sz="2000" dirty="0" smtClean="0">
                <a:effectLst/>
              </a:rPr>
              <a:t> viele.“</a:t>
            </a:r>
            <a:endParaRPr lang="de-DE" sz="2000" dirty="0" smtClean="0"/>
          </a:p>
          <a:p>
            <a:pPr marL="18288" indent="0">
              <a:buNone/>
            </a:pPr>
            <a:endParaRPr lang="de-DE" sz="2000" dirty="0">
              <a:latin typeface="Palatino Linotype (Designkörper)"/>
              <a:cs typeface="Palatino Linotype (Designkörper)"/>
            </a:endParaRPr>
          </a:p>
        </p:txBody>
      </p:sp>
    </p:spTree>
    <p:extLst>
      <p:ext uri="{BB962C8B-B14F-4D97-AF65-F5344CB8AC3E}">
        <p14:creationId xmlns:p14="http://schemas.microsoft.com/office/powerpoint/2010/main" xmlns="" val="2545696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8952" y="5612063"/>
            <a:ext cx="7543800" cy="914400"/>
          </a:xfrm>
        </p:spPr>
        <p:txBody>
          <a:bodyPr/>
          <a:lstStyle/>
          <a:p>
            <a:r>
              <a:rPr lang="de-DE" dirty="0" smtClean="0">
                <a:effectLst/>
              </a:rPr>
              <a:t>3. Zur Farbenlehre </a:t>
            </a:r>
            <a:r>
              <a:rPr lang="de-DE" dirty="0"/>
              <a:t/>
            </a:r>
            <a:br>
              <a:rPr lang="de-DE" dirty="0"/>
            </a:br>
            <a:endParaRPr lang="de-DE" dirty="0"/>
          </a:p>
        </p:txBody>
      </p:sp>
      <p:sp>
        <p:nvSpPr>
          <p:cNvPr id="4" name="Inhaltsplatzhalter 3"/>
          <p:cNvSpPr>
            <a:spLocks noGrp="1"/>
          </p:cNvSpPr>
          <p:nvPr>
            <p:ph sz="quarter" idx="14"/>
          </p:nvPr>
        </p:nvSpPr>
        <p:spPr/>
        <p:txBody>
          <a:bodyPr/>
          <a:lstStyle/>
          <a:p>
            <a:r>
              <a:rPr lang="de-DE" dirty="0" smtClean="0">
                <a:effectLst/>
              </a:rPr>
              <a:t>Didaktischen</a:t>
            </a:r>
          </a:p>
          <a:p>
            <a:r>
              <a:rPr lang="de-DE" dirty="0" smtClean="0">
                <a:effectLst/>
              </a:rPr>
              <a:t>Polemischen </a:t>
            </a:r>
          </a:p>
          <a:p>
            <a:r>
              <a:rPr lang="de-DE" dirty="0" smtClean="0">
                <a:effectLst/>
              </a:rPr>
              <a:t>historischen </a:t>
            </a:r>
            <a:r>
              <a:rPr lang="de-DE" dirty="0">
                <a:effectLst/>
              </a:rPr>
              <a:t>Teil </a:t>
            </a:r>
            <a:endParaRPr lang="de-DE" dirty="0"/>
          </a:p>
          <a:p>
            <a:endParaRPr lang="de-DE" b="1" dirty="0"/>
          </a:p>
        </p:txBody>
      </p:sp>
      <p:pic>
        <p:nvPicPr>
          <p:cNvPr id="5" name="Inhaltsplatzhalter 3"/>
          <p:cNvPicPr>
            <a:picLocks noGrp="1" noChangeAspect="1"/>
          </p:cNvPicPr>
          <p:nvPr>
            <p:ph sz="quarter" idx="13"/>
          </p:nvPr>
        </p:nvPicPr>
        <p:blipFill>
          <a:blip r:embed="rId2" cstate="print"/>
          <a:srcRect t="15580" b="15580"/>
          <a:stretch>
            <a:fillRect/>
          </a:stretch>
        </p:blipFill>
        <p:spPr/>
      </p:pic>
    </p:spTree>
    <p:extLst>
      <p:ext uri="{BB962C8B-B14F-4D97-AF65-F5344CB8AC3E}">
        <p14:creationId xmlns:p14="http://schemas.microsoft.com/office/powerpoint/2010/main" xmlns="" val="712761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3.1 Didaktischer Teil</a:t>
            </a:r>
            <a:endParaRPr lang="de-DE" dirty="0"/>
          </a:p>
        </p:txBody>
      </p:sp>
      <p:sp>
        <p:nvSpPr>
          <p:cNvPr id="4" name="Inhaltsplatzhalter 3"/>
          <p:cNvSpPr>
            <a:spLocks noGrp="1"/>
          </p:cNvSpPr>
          <p:nvPr>
            <p:ph sz="quarter" idx="14"/>
          </p:nvPr>
        </p:nvSpPr>
        <p:spPr>
          <a:xfrm>
            <a:off x="628316" y="658368"/>
            <a:ext cx="7674436" cy="3432175"/>
          </a:xfrm>
        </p:spPr>
        <p:txBody>
          <a:bodyPr/>
          <a:lstStyle/>
          <a:p>
            <a:pPr marL="475488" indent="-457200">
              <a:buFont typeface="+mj-lt"/>
              <a:buAutoNum type="arabicPeriod"/>
            </a:pPr>
            <a:r>
              <a:rPr lang="de-DE" dirty="0" smtClean="0">
                <a:effectLst/>
              </a:rPr>
              <a:t>physiologische Farben</a:t>
            </a:r>
          </a:p>
          <a:p>
            <a:pPr marL="475488" indent="-457200">
              <a:buFont typeface="+mj-lt"/>
              <a:buAutoNum type="arabicPeriod"/>
            </a:pPr>
            <a:r>
              <a:rPr lang="de-DE" dirty="0" smtClean="0">
                <a:effectLst/>
              </a:rPr>
              <a:t>physischen </a:t>
            </a:r>
            <a:r>
              <a:rPr lang="de-DE" dirty="0">
                <a:effectLst/>
              </a:rPr>
              <a:t>(auch physikalischen) Farben </a:t>
            </a:r>
            <a:endParaRPr lang="de-DE" dirty="0"/>
          </a:p>
          <a:p>
            <a:pPr marL="475488" indent="-457200">
              <a:buFont typeface="+mj-lt"/>
              <a:buAutoNum type="arabicPeriod"/>
            </a:pPr>
            <a:r>
              <a:rPr lang="de-DE" dirty="0">
                <a:effectLst/>
              </a:rPr>
              <a:t>chemischen Farben </a:t>
            </a:r>
            <a:endParaRPr lang="de-DE" dirty="0" smtClean="0">
              <a:effectLst/>
            </a:endParaRPr>
          </a:p>
          <a:p>
            <a:pPr marL="475488" indent="-457200">
              <a:buFont typeface="+mj-lt"/>
              <a:buAutoNum type="arabicPeriod"/>
            </a:pPr>
            <a:r>
              <a:rPr lang="de-DE" dirty="0">
                <a:effectLst/>
              </a:rPr>
              <a:t>Allgemeine Ansichten nach innen </a:t>
            </a:r>
            <a:endParaRPr lang="de-DE" dirty="0"/>
          </a:p>
          <a:p>
            <a:pPr marL="475488" indent="-457200">
              <a:buFont typeface="+mj-lt"/>
              <a:buAutoNum type="arabicPeriod"/>
            </a:pPr>
            <a:r>
              <a:rPr lang="de-DE" dirty="0">
                <a:effectLst/>
              </a:rPr>
              <a:t>nachbarlichen </a:t>
            </a:r>
            <a:r>
              <a:rPr lang="de-DE" dirty="0" err="1">
                <a:effectLst/>
              </a:rPr>
              <a:t>Verhältnisse</a:t>
            </a:r>
            <a:r>
              <a:rPr lang="de-DE" dirty="0">
                <a:effectLst/>
              </a:rPr>
              <a:t> </a:t>
            </a:r>
            <a:endParaRPr lang="de-DE" dirty="0"/>
          </a:p>
          <a:p>
            <a:pPr marL="475488" indent="-457200">
              <a:buFont typeface="+mj-lt"/>
              <a:buAutoNum type="arabicPeriod"/>
            </a:pPr>
            <a:r>
              <a:rPr lang="de-DE" dirty="0">
                <a:effectLst/>
              </a:rPr>
              <a:t>sinnlich-sittliche Wirkung </a:t>
            </a:r>
            <a:endParaRPr lang="de-DE" dirty="0"/>
          </a:p>
          <a:p>
            <a:pPr marL="475488" indent="-457200">
              <a:buFont typeface="+mj-lt"/>
              <a:buAutoNum type="arabicPeriod"/>
            </a:pPr>
            <a:endParaRPr lang="de-DE" dirty="0"/>
          </a:p>
          <a:p>
            <a:endParaRPr lang="de-DE" dirty="0"/>
          </a:p>
          <a:p>
            <a:endParaRPr lang="de-DE" dirty="0"/>
          </a:p>
        </p:txBody>
      </p:sp>
    </p:spTree>
    <p:extLst>
      <p:ext uri="{BB962C8B-B14F-4D97-AF65-F5344CB8AC3E}">
        <p14:creationId xmlns:p14="http://schemas.microsoft.com/office/powerpoint/2010/main" xmlns="" val="2837091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3.1 Physiologische Farben: Nachbilder</a:t>
            </a:r>
            <a:endParaRPr lang="de-DE" dirty="0"/>
          </a:p>
        </p:txBody>
      </p:sp>
      <p:pic>
        <p:nvPicPr>
          <p:cNvPr id="7" name="Inhaltsplatzhalter 6"/>
          <p:cNvPicPr>
            <a:picLocks noGrp="1" noChangeAspect="1"/>
          </p:cNvPicPr>
          <p:nvPr>
            <p:ph sz="quarter" idx="13"/>
          </p:nvPr>
        </p:nvPicPr>
        <p:blipFill>
          <a:blip r:embed="rId2" cstate="print"/>
          <a:srcRect t="-63171" b="-63171"/>
          <a:stretch>
            <a:fillRect/>
          </a:stretch>
        </p:blipFill>
        <p:spPr>
          <a:xfrm>
            <a:off x="1403684" y="-1090717"/>
            <a:ext cx="6751051" cy="7071631"/>
          </a:xfrm>
        </p:spPr>
      </p:pic>
    </p:spTree>
    <p:extLst>
      <p:ext uri="{BB962C8B-B14F-4D97-AF65-F5344CB8AC3E}">
        <p14:creationId xmlns:p14="http://schemas.microsoft.com/office/powerpoint/2010/main" xmlns="" val="3744495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3.1 Kantenspektren</a:t>
            </a:r>
            <a:endParaRPr lang="de-DE" dirty="0"/>
          </a:p>
        </p:txBody>
      </p:sp>
      <p:pic>
        <p:nvPicPr>
          <p:cNvPr id="5" name="Inhaltsplatzhalter 4"/>
          <p:cNvPicPr>
            <a:picLocks noGrp="1" noChangeAspect="1"/>
          </p:cNvPicPr>
          <p:nvPr>
            <p:ph sz="quarter" idx="13"/>
          </p:nvPr>
        </p:nvPicPr>
        <p:blipFill>
          <a:blip r:embed="rId2" cstate="print"/>
          <a:srcRect l="2269" r="2269"/>
          <a:stretch>
            <a:fillRect/>
          </a:stretch>
        </p:blipFill>
        <p:spPr>
          <a:xfrm>
            <a:off x="2389909" y="476930"/>
            <a:ext cx="4271818" cy="4474670"/>
          </a:xfrm>
        </p:spPr>
      </p:pic>
    </p:spTree>
    <p:extLst>
      <p:ext uri="{BB962C8B-B14F-4D97-AF65-F5344CB8AC3E}">
        <p14:creationId xmlns:p14="http://schemas.microsoft.com/office/powerpoint/2010/main" xmlns="" val="3516215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3.1 Physische Farben</a:t>
            </a:r>
            <a:endParaRPr lang="de-DE" dirty="0"/>
          </a:p>
        </p:txBody>
      </p:sp>
      <p:pic>
        <p:nvPicPr>
          <p:cNvPr id="5" name="Inhaltsplatzhalter 4"/>
          <p:cNvPicPr>
            <a:picLocks noGrp="1" noChangeAspect="1"/>
          </p:cNvPicPr>
          <p:nvPr>
            <p:ph sz="quarter" idx="13"/>
          </p:nvPr>
        </p:nvPicPr>
        <p:blipFill>
          <a:blip r:embed="rId2" cstate="print"/>
          <a:srcRect t="-19832" b="-19832"/>
          <a:stretch>
            <a:fillRect/>
          </a:stretch>
        </p:blipFill>
        <p:spPr>
          <a:xfrm>
            <a:off x="624947" y="350893"/>
            <a:ext cx="4963053" cy="5198729"/>
          </a:xfrm>
        </p:spPr>
      </p:pic>
      <p:sp>
        <p:nvSpPr>
          <p:cNvPr id="4" name="Inhaltsplatzhalter 3"/>
          <p:cNvSpPr>
            <a:spLocks noGrp="1"/>
          </p:cNvSpPr>
          <p:nvPr>
            <p:ph sz="quarter" idx="14"/>
          </p:nvPr>
        </p:nvSpPr>
        <p:spPr>
          <a:xfrm>
            <a:off x="5588000" y="658368"/>
            <a:ext cx="3273552" cy="3432175"/>
          </a:xfrm>
        </p:spPr>
        <p:txBody>
          <a:bodyPr/>
          <a:lstStyle/>
          <a:p>
            <a:pPr marL="18288" indent="0">
              <a:buNone/>
            </a:pPr>
            <a:r>
              <a:rPr lang="de-DE" dirty="0" smtClean="0"/>
              <a:t>Umfassen Farben durchsichtiger, farbloser, durchscheinender Körper</a:t>
            </a:r>
            <a:endParaRPr lang="de-DE" dirty="0"/>
          </a:p>
        </p:txBody>
      </p:sp>
    </p:spTree>
    <p:extLst>
      <p:ext uri="{BB962C8B-B14F-4D97-AF65-F5344CB8AC3E}">
        <p14:creationId xmlns:p14="http://schemas.microsoft.com/office/powerpoint/2010/main" xmlns="" val="4263406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3.1 Chemische Farben</a:t>
            </a:r>
            <a:endParaRPr lang="de-DE" dirty="0"/>
          </a:p>
        </p:txBody>
      </p:sp>
      <p:pic>
        <p:nvPicPr>
          <p:cNvPr id="5" name="Inhaltsplatzhalter 4"/>
          <p:cNvPicPr>
            <a:picLocks noGrp="1" noChangeAspect="1"/>
          </p:cNvPicPr>
          <p:nvPr>
            <p:ph sz="quarter" idx="13"/>
          </p:nvPr>
        </p:nvPicPr>
        <p:blipFill>
          <a:blip r:embed="rId2" cstate="print"/>
          <a:srcRect t="5073" b="5073"/>
          <a:stretch>
            <a:fillRect/>
          </a:stretch>
        </p:blipFill>
        <p:spPr>
          <a:xfrm>
            <a:off x="5180905" y="912395"/>
            <a:ext cx="3963095" cy="4151287"/>
          </a:xfrm>
        </p:spPr>
      </p:pic>
      <p:pic>
        <p:nvPicPr>
          <p:cNvPr id="6" name="Bild 5"/>
          <p:cNvPicPr>
            <a:picLocks noChangeAspect="1"/>
          </p:cNvPicPr>
          <p:nvPr/>
        </p:nvPicPr>
        <p:blipFill>
          <a:blip r:embed="rId3" cstate="print"/>
          <a:stretch>
            <a:fillRect/>
          </a:stretch>
        </p:blipFill>
        <p:spPr>
          <a:xfrm>
            <a:off x="777240" y="882709"/>
            <a:ext cx="4252647" cy="4180973"/>
          </a:xfrm>
          <a:prstGeom prst="rect">
            <a:avLst/>
          </a:prstGeom>
        </p:spPr>
      </p:pic>
    </p:spTree>
    <p:extLst>
      <p:ext uri="{BB962C8B-B14F-4D97-AF65-F5344CB8AC3E}">
        <p14:creationId xmlns:p14="http://schemas.microsoft.com/office/powerpoint/2010/main" xmlns="" val="978650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3.1 Rezeption</a:t>
            </a:r>
            <a:endParaRPr lang="de-DE" dirty="0"/>
          </a:p>
        </p:txBody>
      </p:sp>
      <p:pic>
        <p:nvPicPr>
          <p:cNvPr id="5" name="Inhaltsplatzhalter 4"/>
          <p:cNvPicPr>
            <a:picLocks noGrp="1" noChangeAspect="1"/>
          </p:cNvPicPr>
          <p:nvPr>
            <p:ph sz="quarter" idx="13"/>
          </p:nvPr>
        </p:nvPicPr>
        <p:blipFill>
          <a:blip r:embed="rId2" cstate="print"/>
          <a:srcRect t="-31327" b="-31327"/>
          <a:stretch>
            <a:fillRect/>
          </a:stretch>
        </p:blipFill>
        <p:spPr>
          <a:xfrm>
            <a:off x="937662" y="-1049641"/>
            <a:ext cx="7096760" cy="7433756"/>
          </a:xfrm>
        </p:spPr>
      </p:pic>
      <p:sp>
        <p:nvSpPr>
          <p:cNvPr id="4" name="Inhaltsplatzhalter 3"/>
          <p:cNvSpPr>
            <a:spLocks noGrp="1"/>
          </p:cNvSpPr>
          <p:nvPr>
            <p:ph sz="quarter" idx="14"/>
          </p:nvPr>
        </p:nvSpPr>
        <p:spPr/>
        <p:txBody>
          <a:bodyPr/>
          <a:lstStyle/>
          <a:p>
            <a:endParaRPr lang="de-DE" dirty="0"/>
          </a:p>
        </p:txBody>
      </p:sp>
      <p:sp>
        <p:nvSpPr>
          <p:cNvPr id="6" name="Textfeld 5"/>
          <p:cNvSpPr txBox="1"/>
          <p:nvPr/>
        </p:nvSpPr>
        <p:spPr>
          <a:xfrm>
            <a:off x="4186187" y="5006975"/>
            <a:ext cx="4957813" cy="1477328"/>
          </a:xfrm>
          <a:prstGeom prst="rect">
            <a:avLst/>
          </a:prstGeom>
          <a:noFill/>
        </p:spPr>
        <p:txBody>
          <a:bodyPr wrap="square" rtlCol="0">
            <a:spAutoFit/>
          </a:bodyPr>
          <a:lstStyle/>
          <a:p>
            <a:r>
              <a:rPr lang="de-DE" dirty="0"/>
              <a:t>Wassily Kandinsky: Gelb-Rot-Blau, Gelb-Rot-Blau, 1925, </a:t>
            </a:r>
            <a:r>
              <a:rPr lang="de-DE" dirty="0" err="1"/>
              <a:t>Öl</a:t>
            </a:r>
            <a:r>
              <a:rPr lang="de-DE" dirty="0"/>
              <a:t> auf Leinwand, 128 x 201,5 cm, Paris, </a:t>
            </a:r>
            <a:r>
              <a:rPr lang="de-DE" dirty="0" err="1"/>
              <a:t>Musée</a:t>
            </a:r>
            <a:r>
              <a:rPr lang="de-DE" dirty="0"/>
              <a:t> National d ́ Art Moderne, </a:t>
            </a:r>
            <a:r>
              <a:rPr lang="de-DE" dirty="0" err="1"/>
              <a:t>Centre</a:t>
            </a:r>
            <a:r>
              <a:rPr lang="de-DE" dirty="0"/>
              <a:t> Georges Pompidou </a:t>
            </a:r>
          </a:p>
          <a:p>
            <a:endParaRPr lang="de-DE" dirty="0"/>
          </a:p>
        </p:txBody>
      </p:sp>
    </p:spTree>
    <p:extLst>
      <p:ext uri="{BB962C8B-B14F-4D97-AF65-F5344CB8AC3E}">
        <p14:creationId xmlns:p14="http://schemas.microsoft.com/office/powerpoint/2010/main" xmlns="" val="1295039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3.2 Geschichte der Farbenlehre</a:t>
            </a:r>
            <a:endParaRPr lang="de-DE" dirty="0"/>
          </a:p>
        </p:txBody>
      </p:sp>
      <p:sp>
        <p:nvSpPr>
          <p:cNvPr id="3" name="Inhaltsplatzhalter 2"/>
          <p:cNvSpPr>
            <a:spLocks noGrp="1"/>
          </p:cNvSpPr>
          <p:nvPr>
            <p:ph sz="quarter" idx="13"/>
          </p:nvPr>
        </p:nvSpPr>
        <p:spPr/>
        <p:txBody>
          <a:bodyPr/>
          <a:lstStyle/>
          <a:p>
            <a:pPr marL="18288" indent="0">
              <a:buNone/>
            </a:pPr>
            <a:r>
              <a:rPr lang="de-DE" dirty="0" smtClean="0"/>
              <a:t>Typen von Forschern zur </a:t>
            </a:r>
            <a:r>
              <a:rPr lang="de-DE" dirty="0" err="1" smtClean="0"/>
              <a:t>Farenlehre</a:t>
            </a:r>
            <a:endParaRPr lang="de-DE" dirty="0" smtClean="0"/>
          </a:p>
          <a:p>
            <a:pPr marL="475488" indent="-457200">
              <a:buFont typeface="+mj-lt"/>
              <a:buAutoNum type="arabicPeriod"/>
            </a:pPr>
            <a:r>
              <a:rPr lang="de-DE" dirty="0" err="1" smtClean="0"/>
              <a:t>Solitarier</a:t>
            </a:r>
            <a:endParaRPr lang="de-DE" dirty="0" smtClean="0"/>
          </a:p>
          <a:p>
            <a:pPr marL="475488" indent="-457200">
              <a:buFont typeface="+mj-lt"/>
              <a:buAutoNum type="arabicPeriod"/>
            </a:pPr>
            <a:r>
              <a:rPr lang="de-DE" dirty="0" err="1" smtClean="0"/>
              <a:t>Dualisten</a:t>
            </a:r>
            <a:endParaRPr lang="de-DE" dirty="0" smtClean="0"/>
          </a:p>
          <a:p>
            <a:pPr marL="475488" indent="-457200">
              <a:buFont typeface="+mj-lt"/>
              <a:buAutoNum type="arabicPeriod"/>
            </a:pPr>
            <a:r>
              <a:rPr lang="de-DE" dirty="0" smtClean="0"/>
              <a:t>Trinitarier</a:t>
            </a:r>
            <a:endParaRPr lang="de-DE" dirty="0"/>
          </a:p>
        </p:txBody>
      </p:sp>
      <p:sp>
        <p:nvSpPr>
          <p:cNvPr id="4" name="Inhaltsplatzhalter 3"/>
          <p:cNvSpPr>
            <a:spLocks noGrp="1"/>
          </p:cNvSpPr>
          <p:nvPr>
            <p:ph sz="quarter" idx="14"/>
          </p:nvPr>
        </p:nvSpPr>
        <p:spPr/>
        <p:txBody>
          <a:bodyPr/>
          <a:lstStyle/>
          <a:p>
            <a:endParaRPr lang="de-DE"/>
          </a:p>
        </p:txBody>
      </p:sp>
    </p:spTree>
    <p:extLst>
      <p:ext uri="{BB962C8B-B14F-4D97-AF65-F5344CB8AC3E}">
        <p14:creationId xmlns:p14="http://schemas.microsoft.com/office/powerpoint/2010/main" xmlns="" val="2542555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Rezeption</a:t>
            </a:r>
            <a:endParaRPr lang="de-DE" dirty="0"/>
          </a:p>
        </p:txBody>
      </p:sp>
      <p:sp>
        <p:nvSpPr>
          <p:cNvPr id="3" name="Inhaltsplatzhalter 2"/>
          <p:cNvSpPr>
            <a:spLocks noGrp="1"/>
          </p:cNvSpPr>
          <p:nvPr>
            <p:ph sz="quarter" idx="13"/>
          </p:nvPr>
        </p:nvSpPr>
        <p:spPr>
          <a:xfrm>
            <a:off x="1344168" y="872263"/>
            <a:ext cx="6976872" cy="3429000"/>
          </a:xfrm>
        </p:spPr>
        <p:txBody>
          <a:bodyPr>
            <a:normAutofit/>
          </a:bodyPr>
          <a:lstStyle/>
          <a:p>
            <a:pPr marL="18288" indent="0">
              <a:buNone/>
            </a:pPr>
            <a:r>
              <a:rPr lang="de-DE" dirty="0">
                <a:effectLst/>
              </a:rPr>
              <a:t>„(...) das ist eben das </a:t>
            </a:r>
            <a:r>
              <a:rPr lang="de-DE" dirty="0" err="1">
                <a:effectLst/>
              </a:rPr>
              <a:t>größte</a:t>
            </a:r>
            <a:r>
              <a:rPr lang="de-DE" dirty="0">
                <a:effectLst/>
              </a:rPr>
              <a:t> Unheil der neuern Physik, dass man die Experimente gleichsam vom Menschen abgesondert hat und bloß in dem, was </a:t>
            </a:r>
            <a:r>
              <a:rPr lang="de-DE" dirty="0" err="1">
                <a:effectLst/>
              </a:rPr>
              <a:t>künstliche</a:t>
            </a:r>
            <a:r>
              <a:rPr lang="de-DE" dirty="0">
                <a:effectLst/>
              </a:rPr>
              <a:t> Instrumente zeigen, die Natur erkennen, ja, was sie leisten kann, dadurch </a:t>
            </a:r>
            <a:r>
              <a:rPr lang="de-DE" dirty="0" err="1">
                <a:effectLst/>
              </a:rPr>
              <a:t>beschränken</a:t>
            </a:r>
            <a:r>
              <a:rPr lang="de-DE" dirty="0">
                <a:effectLst/>
              </a:rPr>
              <a:t> und beweisen will.“ </a:t>
            </a:r>
            <a:endParaRPr lang="de-DE" dirty="0"/>
          </a:p>
          <a:p>
            <a:endParaRPr lang="de-DE" dirty="0"/>
          </a:p>
        </p:txBody>
      </p:sp>
      <p:sp>
        <p:nvSpPr>
          <p:cNvPr id="4" name="Inhaltsplatzhalter 3"/>
          <p:cNvSpPr>
            <a:spLocks noGrp="1"/>
          </p:cNvSpPr>
          <p:nvPr>
            <p:ph sz="quarter" idx="14"/>
          </p:nvPr>
        </p:nvSpPr>
        <p:spPr>
          <a:xfrm>
            <a:off x="6780463" y="4735736"/>
            <a:ext cx="3273552" cy="3432175"/>
          </a:xfrm>
        </p:spPr>
        <p:txBody>
          <a:bodyPr/>
          <a:lstStyle/>
          <a:p>
            <a:pPr marL="18288" indent="0">
              <a:buNone/>
            </a:pPr>
            <a:endParaRPr lang="de-DE" dirty="0"/>
          </a:p>
        </p:txBody>
      </p:sp>
    </p:spTree>
    <p:extLst>
      <p:ext uri="{BB962C8B-B14F-4D97-AF65-F5344CB8AC3E}">
        <p14:creationId xmlns:p14="http://schemas.microsoft.com/office/powerpoint/2010/main" xmlns="" val="2608061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983510" y="1022928"/>
            <a:ext cx="6096000" cy="3657599"/>
          </a:xfrm>
        </p:spPr>
        <p:txBody>
          <a:bodyPr/>
          <a:lstStyle/>
          <a:p>
            <a:pPr marL="475488" indent="-457200">
              <a:buFont typeface="+mj-lt"/>
              <a:buAutoNum type="arabicPeriod"/>
            </a:pPr>
            <a:r>
              <a:rPr lang="de-DE" dirty="0" smtClean="0"/>
              <a:t>Kurzer Lebenslauf Goethes</a:t>
            </a:r>
          </a:p>
          <a:p>
            <a:pPr marL="475488" indent="-457200">
              <a:buFont typeface="+mj-lt"/>
              <a:buAutoNum type="arabicPeriod"/>
            </a:pPr>
            <a:r>
              <a:rPr lang="de-DE" dirty="0" smtClean="0"/>
              <a:t>Wissenschaft zur Zeit der Weimarer Klassik</a:t>
            </a:r>
          </a:p>
          <a:p>
            <a:pPr marL="475488" indent="-457200">
              <a:buFont typeface="+mj-lt"/>
              <a:buAutoNum type="arabicPeriod"/>
            </a:pPr>
            <a:r>
              <a:rPr lang="de-DE" dirty="0" smtClean="0"/>
              <a:t>„Zur Farbenlehre“</a:t>
            </a:r>
          </a:p>
          <a:p>
            <a:pPr lvl="1"/>
            <a:r>
              <a:rPr lang="de-DE" dirty="0" smtClean="0"/>
              <a:t>Polemischer Teil</a:t>
            </a:r>
          </a:p>
          <a:p>
            <a:pPr lvl="1"/>
            <a:r>
              <a:rPr lang="de-DE" dirty="0" smtClean="0"/>
              <a:t>Didaktischer Teil</a:t>
            </a:r>
          </a:p>
          <a:p>
            <a:pPr lvl="1"/>
            <a:r>
              <a:rPr lang="de-DE" dirty="0" smtClean="0"/>
              <a:t>Historischer Teil</a:t>
            </a:r>
          </a:p>
          <a:p>
            <a:pPr marL="475488" indent="-457200">
              <a:buFont typeface="+mj-lt"/>
              <a:buAutoNum type="arabicPeriod"/>
            </a:pPr>
            <a:r>
              <a:rPr lang="de-DE" dirty="0" smtClean="0"/>
              <a:t>Goethe </a:t>
            </a:r>
            <a:r>
              <a:rPr lang="de-DE" dirty="0" err="1" smtClean="0"/>
              <a:t>vs</a:t>
            </a:r>
            <a:r>
              <a:rPr lang="de-DE" dirty="0" smtClean="0"/>
              <a:t> Newton</a:t>
            </a:r>
          </a:p>
          <a:p>
            <a:pPr marL="475488" indent="-457200">
              <a:buFont typeface="+mj-lt"/>
              <a:buAutoNum type="arabicPeriod"/>
            </a:pPr>
            <a:r>
              <a:rPr lang="de-DE" dirty="0" smtClean="0"/>
              <a:t>Quellen</a:t>
            </a:r>
          </a:p>
          <a:p>
            <a:pPr lvl="1"/>
            <a:endParaRPr lang="de-DE" dirty="0" smtClean="0"/>
          </a:p>
          <a:p>
            <a:pPr marL="18288" indent="0">
              <a:buNone/>
            </a:pPr>
            <a:endParaRPr lang="de-DE" dirty="0" smtClean="0"/>
          </a:p>
          <a:p>
            <a:pPr marL="475488" indent="-457200">
              <a:buFont typeface="+mj-lt"/>
              <a:buAutoNum type="arabicPeriod"/>
            </a:pPr>
            <a:endParaRPr lang="de-DE" dirty="0"/>
          </a:p>
        </p:txBody>
      </p:sp>
      <p:sp>
        <p:nvSpPr>
          <p:cNvPr id="3" name="Titel 2"/>
          <p:cNvSpPr>
            <a:spLocks noGrp="1"/>
          </p:cNvSpPr>
          <p:nvPr>
            <p:ph type="title"/>
          </p:nvPr>
        </p:nvSpPr>
        <p:spPr/>
        <p:txBody>
          <a:bodyPr/>
          <a:lstStyle/>
          <a:p>
            <a:r>
              <a:rPr lang="de-DE" dirty="0" smtClean="0"/>
              <a:t>Inhalt</a:t>
            </a:r>
            <a:endParaRPr lang="de-DE" dirty="0"/>
          </a:p>
        </p:txBody>
      </p:sp>
    </p:spTree>
    <p:extLst>
      <p:ext uri="{BB962C8B-B14F-4D97-AF65-F5344CB8AC3E}">
        <p14:creationId xmlns:p14="http://schemas.microsoft.com/office/powerpoint/2010/main" xmlns="" val="1022601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7239" y="5571958"/>
            <a:ext cx="7543800" cy="914400"/>
          </a:xfrm>
        </p:spPr>
        <p:txBody>
          <a:bodyPr/>
          <a:lstStyle/>
          <a:p>
            <a:r>
              <a:rPr lang="de-DE" dirty="0" smtClean="0"/>
              <a:t>4. Theorien zum Licht: Newton </a:t>
            </a:r>
            <a:r>
              <a:rPr lang="de-DE" dirty="0" err="1" smtClean="0"/>
              <a:t>vs</a:t>
            </a:r>
            <a:r>
              <a:rPr lang="de-DE" dirty="0" smtClean="0"/>
              <a:t> Goethe</a:t>
            </a:r>
            <a:endParaRPr lang="de-DE" dirty="0"/>
          </a:p>
        </p:txBody>
      </p:sp>
      <p:graphicFrame>
        <p:nvGraphicFramePr>
          <p:cNvPr id="5" name="Inhaltsplatzhalter 4"/>
          <p:cNvGraphicFramePr>
            <a:graphicFrameLocks noGrp="1"/>
          </p:cNvGraphicFramePr>
          <p:nvPr>
            <p:ph sz="quarter" idx="13"/>
            <p:extLst>
              <p:ext uri="{D42A27DB-BD31-4B8C-83A1-F6EECF244321}">
                <p14:modId xmlns:p14="http://schemas.microsoft.com/office/powerpoint/2010/main" xmlns="" val="2314207218"/>
              </p:ext>
            </p:extLst>
          </p:nvPr>
        </p:nvGraphicFramePr>
        <p:xfrm>
          <a:off x="777239" y="320843"/>
          <a:ext cx="7719462" cy="4801548"/>
        </p:xfrm>
        <a:graphic>
          <a:graphicData uri="http://schemas.openxmlformats.org/drawingml/2006/table">
            <a:tbl>
              <a:tblPr firstRow="1" bandRow="1">
                <a:tableStyleId>{1E171933-4619-4E11-9A3F-F7608DF75F80}</a:tableStyleId>
              </a:tblPr>
              <a:tblGrid>
                <a:gridCol w="2573154"/>
                <a:gridCol w="2573154"/>
                <a:gridCol w="2573154"/>
              </a:tblGrid>
              <a:tr h="809786">
                <a:tc>
                  <a:txBody>
                    <a:bodyPr/>
                    <a:lstStyle/>
                    <a:p>
                      <a:r>
                        <a:rPr lang="de-DE" dirty="0" smtClean="0"/>
                        <a:t>Vergleichspunkte</a:t>
                      </a:r>
                      <a:endParaRPr lang="de-DE" dirty="0"/>
                    </a:p>
                  </a:txBody>
                  <a:tcPr/>
                </a:tc>
                <a:tc>
                  <a:txBody>
                    <a:bodyPr/>
                    <a:lstStyle/>
                    <a:p>
                      <a:r>
                        <a:rPr lang="de-DE" dirty="0" smtClean="0"/>
                        <a:t>Goethe </a:t>
                      </a:r>
                      <a:endParaRPr lang="de-DE" dirty="0"/>
                    </a:p>
                  </a:txBody>
                  <a:tcPr/>
                </a:tc>
                <a:tc>
                  <a:txBody>
                    <a:bodyPr/>
                    <a:lstStyle/>
                    <a:p>
                      <a:r>
                        <a:rPr lang="de-DE" dirty="0" smtClean="0"/>
                        <a:t>Newton</a:t>
                      </a:r>
                      <a:endParaRPr lang="de-DE" dirty="0"/>
                    </a:p>
                  </a:txBody>
                  <a:tcPr/>
                </a:tc>
              </a:tr>
              <a:tr h="809786">
                <a:tc>
                  <a:txBody>
                    <a:bodyPr/>
                    <a:lstStyle/>
                    <a:p>
                      <a:r>
                        <a:rPr lang="de-DE" dirty="0" smtClean="0"/>
                        <a:t>Aufbau des Lichts</a:t>
                      </a:r>
                      <a:endParaRPr lang="de-DE" dirty="0"/>
                    </a:p>
                  </a:txBody>
                  <a:tcPr/>
                </a:tc>
                <a:tc>
                  <a:txBody>
                    <a:bodyPr/>
                    <a:lstStyle/>
                    <a:p>
                      <a:r>
                        <a:rPr lang="de-DE" dirty="0" smtClean="0"/>
                        <a:t>homogen</a:t>
                      </a:r>
                      <a:endParaRPr lang="de-DE" dirty="0"/>
                    </a:p>
                  </a:txBody>
                  <a:tcPr/>
                </a:tc>
                <a:tc>
                  <a:txBody>
                    <a:bodyPr/>
                    <a:lstStyle/>
                    <a:p>
                      <a:r>
                        <a:rPr lang="de-DE" dirty="0" smtClean="0"/>
                        <a:t>heterogen</a:t>
                      </a:r>
                      <a:endParaRPr lang="de-DE" dirty="0"/>
                    </a:p>
                  </a:txBody>
                  <a:tcPr/>
                </a:tc>
              </a:tr>
              <a:tr h="1078856">
                <a:tc>
                  <a:txBody>
                    <a:bodyPr/>
                    <a:lstStyle/>
                    <a:p>
                      <a:r>
                        <a:rPr lang="de-DE" dirty="0" smtClean="0"/>
                        <a:t>Spektrum</a:t>
                      </a:r>
                      <a:endParaRPr lang="de-DE" dirty="0"/>
                    </a:p>
                  </a:txBody>
                  <a:tcPr/>
                </a:tc>
                <a:tc>
                  <a:txBody>
                    <a:bodyPr/>
                    <a:lstStyle/>
                    <a:p>
                      <a:r>
                        <a:rPr lang="de-DE" dirty="0" smtClean="0"/>
                        <a:t>Zusammenspiel von Licht und Finsternis</a:t>
                      </a:r>
                      <a:endParaRPr lang="de-DE" dirty="0"/>
                    </a:p>
                  </a:txBody>
                  <a:tcPr/>
                </a:tc>
                <a:tc>
                  <a:txBody>
                    <a:bodyPr/>
                    <a:lstStyle/>
                    <a:p>
                      <a:r>
                        <a:rPr lang="de-DE" dirty="0" smtClean="0"/>
                        <a:t>Aus Licht verschiedener Wellenlängen</a:t>
                      </a:r>
                      <a:endParaRPr lang="de-DE" dirty="0"/>
                    </a:p>
                  </a:txBody>
                  <a:tcPr/>
                </a:tc>
              </a:tr>
              <a:tr h="809786">
                <a:tc>
                  <a:txBody>
                    <a:bodyPr/>
                    <a:lstStyle/>
                    <a:p>
                      <a:r>
                        <a:rPr lang="de-DE" dirty="0" smtClean="0"/>
                        <a:t>Herangehensweise</a:t>
                      </a:r>
                      <a:endParaRPr lang="de-DE" dirty="0"/>
                    </a:p>
                  </a:txBody>
                  <a:tcPr/>
                </a:tc>
                <a:tc>
                  <a:txBody>
                    <a:bodyPr/>
                    <a:lstStyle/>
                    <a:p>
                      <a:r>
                        <a:rPr lang="de-DE" dirty="0" smtClean="0"/>
                        <a:t>Sinnliche Wahrnehmung des Menschen</a:t>
                      </a:r>
                      <a:endParaRPr lang="de-DE" dirty="0"/>
                    </a:p>
                  </a:txBody>
                  <a:tcPr/>
                </a:tc>
                <a:tc>
                  <a:txBody>
                    <a:bodyPr/>
                    <a:lstStyle/>
                    <a:p>
                      <a:r>
                        <a:rPr lang="de-DE" dirty="0" smtClean="0"/>
                        <a:t>Mathematische Durchdringung</a:t>
                      </a:r>
                      <a:endParaRPr lang="de-DE" dirty="0"/>
                    </a:p>
                  </a:txBody>
                  <a:tcPr/>
                </a:tc>
              </a:tr>
              <a:tr h="809786">
                <a:tc>
                  <a:txBody>
                    <a:bodyPr/>
                    <a:lstStyle/>
                    <a:p>
                      <a:r>
                        <a:rPr lang="de-DE" dirty="0" smtClean="0"/>
                        <a:t>Beschreibung</a:t>
                      </a:r>
                      <a:endParaRPr lang="de-DE" dirty="0"/>
                    </a:p>
                  </a:txBody>
                  <a:tcPr/>
                </a:tc>
                <a:tc>
                  <a:txBody>
                    <a:bodyPr/>
                    <a:lstStyle/>
                    <a:p>
                      <a:r>
                        <a:rPr lang="de-DE" dirty="0" smtClean="0"/>
                        <a:t>Erscheinung,  subjektive Wirkung führt zu Selbsterkenntnis</a:t>
                      </a:r>
                      <a:endParaRPr lang="de-DE" dirty="0"/>
                    </a:p>
                  </a:txBody>
                  <a:tcPr/>
                </a:tc>
                <a:tc>
                  <a:txBody>
                    <a:bodyPr/>
                    <a:lstStyle/>
                    <a:p>
                      <a:r>
                        <a:rPr lang="de-DE" dirty="0" smtClean="0"/>
                        <a:t>Ursache des Lichts, objektiv</a:t>
                      </a:r>
                      <a:endParaRPr lang="de-DE" dirty="0"/>
                    </a:p>
                  </a:txBody>
                  <a:tcPr/>
                </a:tc>
              </a:tr>
            </a:tbl>
          </a:graphicData>
        </a:graphic>
      </p:graphicFrame>
      <p:sp>
        <p:nvSpPr>
          <p:cNvPr id="4" name="Inhaltsplatzhalter 3"/>
          <p:cNvSpPr>
            <a:spLocks noGrp="1"/>
          </p:cNvSpPr>
          <p:nvPr>
            <p:ph sz="quarter" idx="14"/>
          </p:nvPr>
        </p:nvSpPr>
        <p:spPr>
          <a:xfrm>
            <a:off x="8322003" y="3821112"/>
            <a:ext cx="3273552" cy="3432175"/>
          </a:xfrm>
        </p:spPr>
        <p:txBody>
          <a:bodyPr/>
          <a:lstStyle/>
          <a:p>
            <a:endParaRPr lang="de-DE" dirty="0"/>
          </a:p>
        </p:txBody>
      </p:sp>
    </p:spTree>
    <p:extLst>
      <p:ext uri="{BB962C8B-B14F-4D97-AF65-F5344CB8AC3E}">
        <p14:creationId xmlns:p14="http://schemas.microsoft.com/office/powerpoint/2010/main" xmlns="" val="2773898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7240" y="5793874"/>
            <a:ext cx="7543800" cy="914400"/>
          </a:xfrm>
        </p:spPr>
        <p:txBody>
          <a:bodyPr/>
          <a:lstStyle/>
          <a:p>
            <a:r>
              <a:rPr lang="de-DE" dirty="0" smtClean="0"/>
              <a:t>Quellen</a:t>
            </a:r>
            <a:endParaRPr lang="de-DE" dirty="0"/>
          </a:p>
        </p:txBody>
      </p:sp>
      <p:sp>
        <p:nvSpPr>
          <p:cNvPr id="3" name="Inhaltsplatzhalter 2"/>
          <p:cNvSpPr>
            <a:spLocks noGrp="1"/>
          </p:cNvSpPr>
          <p:nvPr>
            <p:ph sz="quarter" idx="13"/>
          </p:nvPr>
        </p:nvSpPr>
        <p:spPr>
          <a:xfrm>
            <a:off x="0" y="307475"/>
            <a:ext cx="9331158" cy="5614736"/>
          </a:xfrm>
        </p:spPr>
        <p:txBody>
          <a:bodyPr>
            <a:normAutofit fontScale="77500" lnSpcReduction="20000"/>
          </a:bodyPr>
          <a:lstStyle/>
          <a:p>
            <a:pPr marL="18288" indent="0">
              <a:buNone/>
            </a:pPr>
            <a:r>
              <a:rPr lang="de-DE" b="1" dirty="0" smtClean="0">
                <a:solidFill>
                  <a:srgbClr val="FFFFFF"/>
                </a:solidFill>
              </a:rPr>
              <a:t>Internetquellen</a:t>
            </a:r>
          </a:p>
          <a:p>
            <a:pPr marL="18288" indent="0">
              <a:buNone/>
            </a:pPr>
            <a:r>
              <a:rPr lang="de-DE" b="1" dirty="0" smtClean="0">
                <a:solidFill>
                  <a:srgbClr val="FFFFFF"/>
                </a:solidFill>
              </a:rPr>
              <a:t>https</a:t>
            </a:r>
            <a:r>
              <a:rPr lang="de-DE" b="1" dirty="0">
                <a:solidFill>
                  <a:srgbClr val="FFFFFF"/>
                </a:solidFill>
              </a:rPr>
              <a:t>://www.physik.uni-muenchen.de/lehre/vorlesungen/sose_07/HS_van_Gogh/Skripten/</a:t>
            </a:r>
            <a:r>
              <a:rPr lang="de-DE" b="1" dirty="0" err="1" smtClean="0">
                <a:solidFill>
                  <a:srgbClr val="FFFFFF"/>
                </a:solidFill>
              </a:rPr>
              <a:t>Nikolova.pdf</a:t>
            </a:r>
            <a:r>
              <a:rPr lang="de-DE" b="1" dirty="0" smtClean="0">
                <a:solidFill>
                  <a:srgbClr val="FFFFFF"/>
                </a:solidFill>
              </a:rPr>
              <a:t> 7.7.2015 20.15 Uhr</a:t>
            </a:r>
          </a:p>
          <a:p>
            <a:pPr marL="18288" indent="0">
              <a:buNone/>
            </a:pPr>
            <a:r>
              <a:rPr lang="de-DE" b="1" dirty="0">
                <a:solidFill>
                  <a:srgbClr val="FFFFFF"/>
                </a:solidFill>
              </a:rPr>
              <a:t>http://www.klassik-stiftung.de/fileadmin/user_upload/Bildung/Lehrer_und_Erzieher/</a:t>
            </a:r>
            <a:r>
              <a:rPr lang="de-DE" b="1" dirty="0" smtClean="0">
                <a:solidFill>
                  <a:srgbClr val="FFFFFF"/>
                </a:solidFill>
              </a:rPr>
              <a:t>Farbenlehre_Lehrermappe.pdf</a:t>
            </a:r>
            <a:r>
              <a:rPr lang="de-DE" b="1" dirty="0">
                <a:solidFill>
                  <a:srgbClr val="FFFFFF"/>
                </a:solidFill>
              </a:rPr>
              <a:t>7.7.2015 </a:t>
            </a:r>
            <a:r>
              <a:rPr lang="de-DE" b="1" dirty="0" smtClean="0">
                <a:solidFill>
                  <a:srgbClr val="FFFFFF"/>
                </a:solidFill>
              </a:rPr>
              <a:t>20.30 Uhr</a:t>
            </a:r>
          </a:p>
          <a:p>
            <a:pPr marL="18288" indent="0">
              <a:buNone/>
            </a:pPr>
            <a:r>
              <a:rPr lang="de-DE" b="1" dirty="0">
                <a:solidFill>
                  <a:srgbClr val="FFFFFF"/>
                </a:solidFill>
              </a:rPr>
              <a:t>http://www.zeit.de/2010/20/</a:t>
            </a:r>
            <a:r>
              <a:rPr lang="de-DE" b="1" dirty="0" smtClean="0">
                <a:solidFill>
                  <a:srgbClr val="FFFFFF"/>
                </a:solidFill>
              </a:rPr>
              <a:t>Farbenlehre</a:t>
            </a:r>
            <a:r>
              <a:rPr lang="de-DE" b="1" dirty="0">
                <a:solidFill>
                  <a:srgbClr val="FFFFFF"/>
                </a:solidFill>
              </a:rPr>
              <a:t>7.7.2015 </a:t>
            </a:r>
            <a:r>
              <a:rPr lang="de-DE" b="1" dirty="0" smtClean="0">
                <a:solidFill>
                  <a:srgbClr val="FFFFFF"/>
                </a:solidFill>
              </a:rPr>
              <a:t>20.35 Uhr</a:t>
            </a:r>
          </a:p>
          <a:p>
            <a:pPr marL="18288" indent="0">
              <a:buNone/>
            </a:pPr>
            <a:r>
              <a:rPr lang="de-DE" b="1" dirty="0">
                <a:solidFill>
                  <a:srgbClr val="FFFFFF"/>
                </a:solidFill>
              </a:rPr>
              <a:t>http://www.klassik-stiftung.de/fileadmin/user_upload/Sammlungen/Goethes_Sammlungen/</a:t>
            </a:r>
            <a:r>
              <a:rPr lang="de-DE" b="1" dirty="0" smtClean="0">
                <a:solidFill>
                  <a:srgbClr val="FFFFFF"/>
                </a:solidFill>
              </a:rPr>
              <a:t>Goethes_Farbenlehre.pdf</a:t>
            </a:r>
            <a:r>
              <a:rPr lang="de-DE" b="1" dirty="0">
                <a:solidFill>
                  <a:srgbClr val="FFFFFF"/>
                </a:solidFill>
              </a:rPr>
              <a:t>7.7.2015 </a:t>
            </a:r>
            <a:r>
              <a:rPr lang="de-DE" b="1" dirty="0" smtClean="0">
                <a:solidFill>
                  <a:srgbClr val="FFFFFF"/>
                </a:solidFill>
              </a:rPr>
              <a:t>20.40Uhr</a:t>
            </a:r>
          </a:p>
          <a:p>
            <a:pPr marL="18288" indent="0">
              <a:buNone/>
            </a:pPr>
            <a:r>
              <a:rPr lang="de-DE" b="1" dirty="0"/>
              <a:t>http://</a:t>
            </a:r>
            <a:r>
              <a:rPr lang="de-DE" b="1" dirty="0" err="1"/>
              <a:t>www.wissenschaft.de</a:t>
            </a:r>
            <a:r>
              <a:rPr lang="de-DE" b="1" dirty="0"/>
              <a:t>/</a:t>
            </a:r>
            <a:r>
              <a:rPr lang="de-DE" b="1" dirty="0" err="1"/>
              <a:t>archiv</a:t>
            </a:r>
            <a:r>
              <a:rPr lang="de-DE" b="1" dirty="0"/>
              <a:t>/-/</a:t>
            </a:r>
            <a:r>
              <a:rPr lang="de-DE" b="1" dirty="0" err="1"/>
              <a:t>journal_content</a:t>
            </a:r>
            <a:r>
              <a:rPr lang="de-DE" b="1" dirty="0"/>
              <a:t>/56/12054/1655560/Goethe-als-Wissenschaftler:-Ein-Reinfall%3F</a:t>
            </a:r>
            <a:r>
              <a:rPr lang="de-DE" b="1" dirty="0" smtClean="0"/>
              <a:t>/</a:t>
            </a:r>
            <a:r>
              <a:rPr lang="de-DE" b="1" dirty="0">
                <a:solidFill>
                  <a:srgbClr val="FFFFFF"/>
                </a:solidFill>
              </a:rPr>
              <a:t>7.7.2015 </a:t>
            </a:r>
            <a:r>
              <a:rPr lang="de-DE" b="1" dirty="0" smtClean="0">
                <a:solidFill>
                  <a:srgbClr val="FFFFFF"/>
                </a:solidFill>
              </a:rPr>
              <a:t>21.45 Uhr</a:t>
            </a:r>
          </a:p>
          <a:p>
            <a:pPr marL="18288" indent="0">
              <a:buNone/>
            </a:pPr>
            <a:endParaRPr lang="de-DE" dirty="0" smtClean="0">
              <a:solidFill>
                <a:srgbClr val="FFFFFF"/>
              </a:solidFill>
            </a:endParaRPr>
          </a:p>
          <a:p>
            <a:pPr marL="18288" indent="0">
              <a:buNone/>
            </a:pPr>
            <a:r>
              <a:rPr lang="de-DE" b="1" dirty="0" smtClean="0">
                <a:solidFill>
                  <a:srgbClr val="FFFFFF"/>
                </a:solidFill>
              </a:rPr>
              <a:t>Primärliteratur</a:t>
            </a:r>
            <a:endParaRPr lang="de-DE" b="1" dirty="0">
              <a:solidFill>
                <a:srgbClr val="FFFFFF"/>
              </a:solidFill>
            </a:endParaRPr>
          </a:p>
          <a:p>
            <a:pPr marL="18288" indent="0">
              <a:buNone/>
            </a:pPr>
            <a:r>
              <a:rPr lang="de-DE" dirty="0">
                <a:effectLst/>
              </a:rPr>
              <a:t>Goethe, J. W., Zur Farbenlehre, hrsg. von Gerhard Ott und Heinrich O. </a:t>
            </a:r>
            <a:r>
              <a:rPr lang="de-DE" dirty="0" err="1">
                <a:effectLst/>
              </a:rPr>
              <a:t>Proskauer</a:t>
            </a:r>
            <a:r>
              <a:rPr lang="de-DE" dirty="0">
                <a:effectLst/>
              </a:rPr>
              <a:t>, 5 </a:t>
            </a:r>
            <a:r>
              <a:rPr lang="de-DE" dirty="0" err="1">
                <a:effectLst/>
              </a:rPr>
              <a:t>Bände</a:t>
            </a:r>
            <a:r>
              <a:rPr lang="de-DE" dirty="0">
                <a:effectLst/>
              </a:rPr>
              <a:t>, Stuttgart: Verl. Freies Geistesleben, 2003</a:t>
            </a:r>
            <a:r>
              <a:rPr lang="de-DE" dirty="0" smtClean="0">
                <a:effectLst/>
              </a:rPr>
              <a:t>.</a:t>
            </a:r>
          </a:p>
          <a:p>
            <a:pPr marL="18288" indent="0">
              <a:buNone/>
            </a:pPr>
            <a:endParaRPr lang="de-DE" dirty="0">
              <a:effectLst/>
            </a:endParaRPr>
          </a:p>
          <a:p>
            <a:pPr marL="18288" indent="0">
              <a:buNone/>
            </a:pPr>
            <a:r>
              <a:rPr lang="de-DE" dirty="0" smtClean="0">
                <a:effectLst/>
              </a:rPr>
              <a:t>Bildquellen</a:t>
            </a:r>
            <a:endParaRPr lang="de-DE" dirty="0"/>
          </a:p>
          <a:p>
            <a:pPr marL="18288" indent="0">
              <a:buNone/>
            </a:pPr>
            <a:r>
              <a:rPr lang="de-DE" b="1" dirty="0">
                <a:solidFill>
                  <a:srgbClr val="FFFFFF"/>
                </a:solidFill>
              </a:rPr>
              <a:t>http://www.klassik-stiftung.de/fileadmin/user_upload/Bildung/Lehrer_und_Erzieher/</a:t>
            </a:r>
            <a:r>
              <a:rPr lang="de-DE" b="1" dirty="0" smtClean="0">
                <a:solidFill>
                  <a:srgbClr val="FFFFFF"/>
                </a:solidFill>
              </a:rPr>
              <a:t>Farbenlehre_Lehrermappe.pdf</a:t>
            </a:r>
          </a:p>
          <a:p>
            <a:pPr marL="18288" indent="0">
              <a:buNone/>
            </a:pPr>
            <a:r>
              <a:rPr lang="de-DE" b="1" dirty="0">
                <a:solidFill>
                  <a:srgbClr val="FFFFFF"/>
                </a:solidFill>
              </a:rPr>
              <a:t>https://de.wikipedia.org/wiki/Farbenlehre_(Goethe)#/media/File:Goethe,_Farbenkreis_zur_Symbolisierung_des_menschlichen_Geistes-_und_Seelenlebens,_1809.</a:t>
            </a:r>
            <a:r>
              <a:rPr lang="de-DE" b="1" dirty="0" smtClean="0">
                <a:solidFill>
                  <a:srgbClr val="FFFFFF"/>
                </a:solidFill>
              </a:rPr>
              <a:t>jpg</a:t>
            </a:r>
          </a:p>
          <a:p>
            <a:pPr marL="18288" indent="0">
              <a:buNone/>
            </a:pPr>
            <a:r>
              <a:rPr lang="de-DE" b="1" dirty="0">
                <a:solidFill>
                  <a:srgbClr val="FFFFFF"/>
                </a:solidFill>
              </a:rPr>
              <a:t>http://www.beta45.de/farbcodes/theorie/</a:t>
            </a:r>
            <a:r>
              <a:rPr lang="de-DE" b="1" dirty="0" smtClean="0">
                <a:solidFill>
                  <a:srgbClr val="FFFFFF"/>
                </a:solidFill>
              </a:rPr>
              <a:t>goethe.html</a:t>
            </a:r>
          </a:p>
          <a:p>
            <a:pPr marL="18288" indent="0">
              <a:buNone/>
            </a:pPr>
            <a:r>
              <a:rPr lang="de-DE" b="1" dirty="0" smtClean="0">
                <a:solidFill>
                  <a:srgbClr val="FFFFFF"/>
                </a:solidFill>
              </a:rPr>
              <a:t>http</a:t>
            </a:r>
            <a:r>
              <a:rPr lang="de-DE" b="1" dirty="0">
                <a:solidFill>
                  <a:srgbClr val="FFFFFF"/>
                </a:solidFill>
              </a:rPr>
              <a:t>://</a:t>
            </a:r>
            <a:r>
              <a:rPr lang="de-DE" b="1" dirty="0" err="1">
                <a:solidFill>
                  <a:srgbClr val="FFFFFF"/>
                </a:solidFill>
              </a:rPr>
              <a:t>www.uni-regensburg.de</a:t>
            </a:r>
            <a:r>
              <a:rPr lang="de-DE" b="1" dirty="0">
                <a:solidFill>
                  <a:srgbClr val="FFFFFF"/>
                </a:solidFill>
              </a:rPr>
              <a:t>/EDV/</a:t>
            </a:r>
            <a:r>
              <a:rPr lang="de-DE" b="1" dirty="0" err="1">
                <a:solidFill>
                  <a:srgbClr val="FFFFFF"/>
                </a:solidFill>
              </a:rPr>
              <a:t>Misc</a:t>
            </a:r>
            <a:r>
              <a:rPr lang="de-DE" b="1" dirty="0">
                <a:solidFill>
                  <a:srgbClr val="FFFFFF"/>
                </a:solidFill>
              </a:rPr>
              <a:t>/Bilder/</a:t>
            </a:r>
            <a:r>
              <a:rPr lang="de-DE" b="1" dirty="0" err="1">
                <a:solidFill>
                  <a:srgbClr val="FFFFFF"/>
                </a:solidFill>
              </a:rPr>
              <a:t>Prisma.gif</a:t>
            </a:r>
            <a:endParaRPr lang="de-DE" b="1" dirty="0">
              <a:solidFill>
                <a:srgbClr val="FFFFFF"/>
              </a:solidFill>
            </a:endParaRPr>
          </a:p>
          <a:p>
            <a:pPr marL="18288" indent="0">
              <a:buNone/>
            </a:pPr>
            <a:endParaRPr lang="de-DE" dirty="0">
              <a:solidFill>
                <a:srgbClr val="FFFFFF"/>
              </a:solidFill>
            </a:endParaRPr>
          </a:p>
        </p:txBody>
      </p:sp>
    </p:spTree>
    <p:extLst>
      <p:ext uri="{BB962C8B-B14F-4D97-AF65-F5344CB8AC3E}">
        <p14:creationId xmlns:p14="http://schemas.microsoft.com/office/powerpoint/2010/main" xmlns="" val="188019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 Kurzer Lebenslauf</a:t>
            </a:r>
            <a:endParaRPr lang="de-DE" dirty="0"/>
          </a:p>
        </p:txBody>
      </p:sp>
      <p:sp>
        <p:nvSpPr>
          <p:cNvPr id="4" name="Inhaltsplatzhalter 3"/>
          <p:cNvSpPr>
            <a:spLocks noGrp="1"/>
          </p:cNvSpPr>
          <p:nvPr>
            <p:ph sz="quarter" idx="14"/>
          </p:nvPr>
        </p:nvSpPr>
        <p:spPr/>
        <p:txBody>
          <a:bodyPr>
            <a:normAutofit fontScale="92500"/>
          </a:bodyPr>
          <a:lstStyle/>
          <a:p>
            <a:r>
              <a:rPr lang="de-DE" dirty="0" smtClean="0"/>
              <a:t>*</a:t>
            </a:r>
            <a:r>
              <a:rPr lang="de-DE" dirty="0">
                <a:effectLst/>
              </a:rPr>
              <a:t>28. August 1749 </a:t>
            </a:r>
            <a:r>
              <a:rPr lang="de-DE" dirty="0" smtClean="0">
                <a:effectLst/>
              </a:rPr>
              <a:t>(Frankfurt a. M.)</a:t>
            </a:r>
          </a:p>
          <a:p>
            <a:r>
              <a:rPr lang="de-DE" dirty="0" smtClean="0">
                <a:effectLst/>
              </a:rPr>
              <a:t>Jurastudium in Leipzig</a:t>
            </a:r>
          </a:p>
          <a:p>
            <a:r>
              <a:rPr lang="de-DE" dirty="0">
                <a:effectLst/>
              </a:rPr>
              <a:t>a</a:t>
            </a:r>
            <a:r>
              <a:rPr lang="de-DE" dirty="0" smtClean="0">
                <a:effectLst/>
              </a:rPr>
              <a:t>b 1776 ministerielle Tätigkeit in Weimar</a:t>
            </a:r>
          </a:p>
          <a:p>
            <a:r>
              <a:rPr lang="de-DE" dirty="0" smtClean="0">
                <a:effectLst/>
              </a:rPr>
              <a:t>Italienreise 1786</a:t>
            </a:r>
          </a:p>
          <a:p>
            <a:r>
              <a:rPr lang="de-DE" dirty="0" smtClean="0">
                <a:effectLst/>
              </a:rPr>
              <a:t>+</a:t>
            </a:r>
            <a:r>
              <a:rPr lang="de-DE" dirty="0">
                <a:effectLst/>
              </a:rPr>
              <a:t>22. März 1832 </a:t>
            </a:r>
            <a:endParaRPr lang="de-DE" dirty="0" smtClean="0">
              <a:effectLst/>
            </a:endParaRPr>
          </a:p>
          <a:p>
            <a:r>
              <a:rPr lang="de-DE" dirty="0" smtClean="0">
                <a:effectLst/>
              </a:rPr>
              <a:t>Forschungsgebiete: </a:t>
            </a:r>
            <a:r>
              <a:rPr lang="de-DE" dirty="0" err="1" smtClean="0">
                <a:effectLst/>
              </a:rPr>
              <a:t>Metheorologie</a:t>
            </a:r>
            <a:r>
              <a:rPr lang="de-DE" dirty="0" smtClean="0">
                <a:effectLst/>
              </a:rPr>
              <a:t>, Anatomie, Geologie, Botanik</a:t>
            </a:r>
          </a:p>
          <a:p>
            <a:endParaRPr lang="de-DE" dirty="0"/>
          </a:p>
        </p:txBody>
      </p:sp>
      <p:pic>
        <p:nvPicPr>
          <p:cNvPr id="5" name="Inhaltsplatzhalter 3"/>
          <p:cNvPicPr>
            <a:picLocks noGrp="1" noChangeAspect="1"/>
          </p:cNvPicPr>
          <p:nvPr>
            <p:ph sz="quarter" idx="13"/>
          </p:nvPr>
        </p:nvPicPr>
        <p:blipFill>
          <a:blip r:embed="rId2" cstate="print"/>
          <a:srcRect l="-8868" r="-8868"/>
          <a:stretch>
            <a:fillRect/>
          </a:stretch>
        </p:blipFill>
        <p:spPr>
          <a:xfrm>
            <a:off x="777239" y="658368"/>
            <a:ext cx="3685165" cy="3860158"/>
          </a:xfrm>
        </p:spPr>
      </p:pic>
    </p:spTree>
    <p:extLst>
      <p:ext uri="{BB962C8B-B14F-4D97-AF65-F5344CB8AC3E}">
        <p14:creationId xmlns:p14="http://schemas.microsoft.com/office/powerpoint/2010/main" xmlns="" val="2335275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smtClean="0"/>
              <a:t>2. Wissenschaft zur Zeit der Weimarer Klassik (1786-1832)</a:t>
            </a:r>
            <a:endParaRPr lang="de-DE" sz="4000" dirty="0"/>
          </a:p>
        </p:txBody>
      </p:sp>
      <p:sp>
        <p:nvSpPr>
          <p:cNvPr id="4" name="Inhaltsplatzhalter 3"/>
          <p:cNvSpPr>
            <a:spLocks noGrp="1"/>
          </p:cNvSpPr>
          <p:nvPr>
            <p:ph sz="quarter" idx="14"/>
          </p:nvPr>
        </p:nvSpPr>
        <p:spPr>
          <a:xfrm>
            <a:off x="681789" y="658368"/>
            <a:ext cx="7620963" cy="3432175"/>
          </a:xfrm>
        </p:spPr>
        <p:txBody>
          <a:bodyPr/>
          <a:lstStyle/>
          <a:p>
            <a:r>
              <a:rPr lang="de-DE" dirty="0" smtClean="0"/>
              <a:t>Humanismus</a:t>
            </a:r>
          </a:p>
          <a:p>
            <a:r>
              <a:rPr lang="de-DE" dirty="0" smtClean="0"/>
              <a:t>Streben nach dem Ideal von Harmonie und Totalität</a:t>
            </a:r>
          </a:p>
          <a:p>
            <a:r>
              <a:rPr lang="de-DE" dirty="0" smtClean="0"/>
              <a:t>Natur als Ideal</a:t>
            </a:r>
          </a:p>
          <a:p>
            <a:endParaRPr lang="de-DE" dirty="0"/>
          </a:p>
        </p:txBody>
      </p:sp>
    </p:spTree>
    <p:extLst>
      <p:ext uri="{BB962C8B-B14F-4D97-AF65-F5344CB8AC3E}">
        <p14:creationId xmlns:p14="http://schemas.microsoft.com/office/powerpoint/2010/main" xmlns="" val="10472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 Naturwissenschaftliche Erkenntnisse um 1800</a:t>
            </a:r>
            <a:endParaRPr lang="de-DE" dirty="0"/>
          </a:p>
        </p:txBody>
      </p:sp>
      <p:sp>
        <p:nvSpPr>
          <p:cNvPr id="3" name="Inhaltsplatzhalter 2"/>
          <p:cNvSpPr>
            <a:spLocks noGrp="1"/>
          </p:cNvSpPr>
          <p:nvPr>
            <p:ph sz="quarter" idx="13"/>
          </p:nvPr>
        </p:nvSpPr>
        <p:spPr>
          <a:xfrm>
            <a:off x="1344167" y="658368"/>
            <a:ext cx="6690253" cy="3525948"/>
          </a:xfrm>
        </p:spPr>
        <p:txBody>
          <a:bodyPr/>
          <a:lstStyle/>
          <a:p>
            <a:r>
              <a:rPr lang="de-DE" dirty="0" smtClean="0"/>
              <a:t>1808 John Dalton: Atomtheorie</a:t>
            </a:r>
          </a:p>
          <a:p>
            <a:r>
              <a:rPr lang="de-DE" dirty="0" smtClean="0"/>
              <a:t>1820 Hans Christian </a:t>
            </a:r>
            <a:r>
              <a:rPr lang="de-DE" dirty="0" err="1" smtClean="0"/>
              <a:t>Oersted</a:t>
            </a:r>
            <a:r>
              <a:rPr lang="de-DE" dirty="0" smtClean="0"/>
              <a:t>: magnetische Wirkungen des elektrischen Stromes</a:t>
            </a:r>
          </a:p>
          <a:p>
            <a:r>
              <a:rPr lang="de-DE" dirty="0" smtClean="0"/>
              <a:t>1789 William Harvey: Leben entspringt einer Eizelle</a:t>
            </a:r>
          </a:p>
          <a:p>
            <a:endParaRPr lang="de-DE" dirty="0"/>
          </a:p>
        </p:txBody>
      </p:sp>
      <p:sp>
        <p:nvSpPr>
          <p:cNvPr id="4" name="Inhaltsplatzhalter 3"/>
          <p:cNvSpPr>
            <a:spLocks noGrp="1"/>
          </p:cNvSpPr>
          <p:nvPr>
            <p:ph sz="quarter" idx="14"/>
          </p:nvPr>
        </p:nvSpPr>
        <p:spPr>
          <a:xfrm>
            <a:off x="5029200" y="655193"/>
            <a:ext cx="3273552" cy="3432175"/>
          </a:xfrm>
        </p:spPr>
        <p:txBody>
          <a:bodyPr/>
          <a:lstStyle/>
          <a:p>
            <a:endParaRPr lang="de-DE" dirty="0"/>
          </a:p>
        </p:txBody>
      </p:sp>
    </p:spTree>
    <p:extLst>
      <p:ext uri="{BB962C8B-B14F-4D97-AF65-F5344CB8AC3E}">
        <p14:creationId xmlns:p14="http://schemas.microsoft.com/office/powerpoint/2010/main" xmlns="" val="3050493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srcRect l="-76806" r="-76806"/>
          <a:stretch>
            <a:fillRect/>
          </a:stretch>
        </p:blipFill>
        <p:spPr>
          <a:xfrm>
            <a:off x="-1324275" y="1553411"/>
            <a:ext cx="7251032" cy="4350618"/>
          </a:xfrm>
        </p:spPr>
      </p:pic>
      <p:sp>
        <p:nvSpPr>
          <p:cNvPr id="3" name="Titel 2"/>
          <p:cNvSpPr>
            <a:spLocks noGrp="1"/>
          </p:cNvSpPr>
          <p:nvPr>
            <p:ph type="title"/>
          </p:nvPr>
        </p:nvSpPr>
        <p:spPr>
          <a:xfrm>
            <a:off x="-187426" y="417096"/>
            <a:ext cx="10433251" cy="914400"/>
          </a:xfrm>
        </p:spPr>
        <p:txBody>
          <a:bodyPr/>
          <a:lstStyle/>
          <a:p>
            <a:pPr algn="ctr"/>
            <a:r>
              <a:rPr lang="de-DE" dirty="0" smtClean="0"/>
              <a:t>3. „Zur Farbenlehre“</a:t>
            </a:r>
            <a:endParaRPr lang="de-DE" dirty="0"/>
          </a:p>
        </p:txBody>
      </p:sp>
      <p:sp>
        <p:nvSpPr>
          <p:cNvPr id="9" name="Inhaltsplatzhalter 3"/>
          <p:cNvSpPr txBox="1">
            <a:spLocks/>
          </p:cNvSpPr>
          <p:nvPr/>
        </p:nvSpPr>
        <p:spPr>
          <a:xfrm>
            <a:off x="5029200" y="2246036"/>
            <a:ext cx="3273552" cy="3432175"/>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r>
              <a:rPr lang="de-DE" dirty="0" smtClean="0"/>
              <a:t>20. Mai 1820</a:t>
            </a:r>
          </a:p>
          <a:p>
            <a:endParaRPr lang="de-DE" dirty="0"/>
          </a:p>
        </p:txBody>
      </p:sp>
    </p:spTree>
    <p:extLst>
      <p:ext uri="{BB962C8B-B14F-4D97-AF65-F5344CB8AC3E}">
        <p14:creationId xmlns:p14="http://schemas.microsoft.com/office/powerpoint/2010/main" xmlns="" val="1490277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 Newtons Partikeltheorie</a:t>
            </a:r>
            <a:endParaRPr lang="de-DE" dirty="0"/>
          </a:p>
        </p:txBody>
      </p:sp>
      <p:sp>
        <p:nvSpPr>
          <p:cNvPr id="4" name="Inhaltsplatzhalter 3"/>
          <p:cNvSpPr>
            <a:spLocks noGrp="1"/>
          </p:cNvSpPr>
          <p:nvPr>
            <p:ph sz="quarter" idx="14"/>
          </p:nvPr>
        </p:nvSpPr>
        <p:spPr>
          <a:xfrm>
            <a:off x="947607" y="-424474"/>
            <a:ext cx="7340226" cy="3432175"/>
          </a:xfrm>
        </p:spPr>
        <p:txBody>
          <a:bodyPr/>
          <a:lstStyle/>
          <a:p>
            <a:r>
              <a:rPr lang="de-DE" dirty="0" smtClean="0"/>
              <a:t>1704 </a:t>
            </a:r>
            <a:r>
              <a:rPr lang="de-DE" i="1" dirty="0" err="1"/>
              <a:t>Opticks</a:t>
            </a:r>
            <a:r>
              <a:rPr lang="de-DE" i="1" dirty="0"/>
              <a:t> </a:t>
            </a:r>
            <a:r>
              <a:rPr lang="de-DE" i="1" dirty="0" err="1"/>
              <a:t>or</a:t>
            </a:r>
            <a:r>
              <a:rPr lang="de-DE" i="1" dirty="0"/>
              <a:t> a </a:t>
            </a:r>
            <a:r>
              <a:rPr lang="de-DE" i="1" dirty="0" err="1"/>
              <a:t>treatise</a:t>
            </a:r>
            <a:r>
              <a:rPr lang="de-DE" i="1" dirty="0"/>
              <a:t> </a:t>
            </a:r>
            <a:r>
              <a:rPr lang="de-DE" i="1" dirty="0" err="1"/>
              <a:t>of</a:t>
            </a:r>
            <a:r>
              <a:rPr lang="de-DE" i="1" dirty="0"/>
              <a:t> </a:t>
            </a:r>
            <a:r>
              <a:rPr lang="de-DE" i="1" dirty="0" err="1"/>
              <a:t>the</a:t>
            </a:r>
            <a:r>
              <a:rPr lang="de-DE" i="1" dirty="0"/>
              <a:t> </a:t>
            </a:r>
            <a:r>
              <a:rPr lang="de-DE" i="1" dirty="0" err="1"/>
              <a:t>reflections</a:t>
            </a:r>
            <a:r>
              <a:rPr lang="de-DE" i="1" dirty="0"/>
              <a:t>, </a:t>
            </a:r>
            <a:r>
              <a:rPr lang="de-DE" i="1" dirty="0" err="1"/>
              <a:t>refractions</a:t>
            </a:r>
            <a:r>
              <a:rPr lang="de-DE" i="1" dirty="0"/>
              <a:t>, </a:t>
            </a:r>
            <a:r>
              <a:rPr lang="de-DE" i="1" dirty="0" err="1"/>
              <a:t>inflections</a:t>
            </a:r>
            <a:r>
              <a:rPr lang="de-DE" i="1" dirty="0"/>
              <a:t> </a:t>
            </a:r>
            <a:r>
              <a:rPr lang="de-DE" i="1" dirty="0" err="1"/>
              <a:t>and</a:t>
            </a:r>
            <a:r>
              <a:rPr lang="de-DE" i="1" dirty="0"/>
              <a:t> </a:t>
            </a:r>
            <a:r>
              <a:rPr lang="de-DE" i="1" dirty="0" err="1"/>
              <a:t>colours</a:t>
            </a:r>
            <a:r>
              <a:rPr lang="de-DE" i="1" dirty="0"/>
              <a:t> </a:t>
            </a:r>
            <a:r>
              <a:rPr lang="de-DE" i="1" dirty="0" err="1"/>
              <a:t>of</a:t>
            </a:r>
            <a:r>
              <a:rPr lang="de-DE" i="1" dirty="0"/>
              <a:t> light</a:t>
            </a:r>
            <a:r>
              <a:rPr lang="de-DE" dirty="0"/>
              <a:t> </a:t>
            </a:r>
            <a:endParaRPr lang="de-DE" dirty="0" smtClean="0"/>
          </a:p>
          <a:p>
            <a:endParaRPr lang="de-DE" dirty="0"/>
          </a:p>
        </p:txBody>
      </p:sp>
      <p:pic>
        <p:nvPicPr>
          <p:cNvPr id="6" name="Bild 5"/>
          <p:cNvPicPr>
            <a:picLocks noChangeAspect="1"/>
          </p:cNvPicPr>
          <p:nvPr/>
        </p:nvPicPr>
        <p:blipFill>
          <a:blip r:embed="rId2" cstate="print"/>
          <a:stretch>
            <a:fillRect/>
          </a:stretch>
        </p:blipFill>
        <p:spPr>
          <a:xfrm>
            <a:off x="227263" y="1388451"/>
            <a:ext cx="7607300" cy="3238500"/>
          </a:xfrm>
          <a:prstGeom prst="rect">
            <a:avLst/>
          </a:prstGeom>
        </p:spPr>
      </p:pic>
      <p:sp>
        <p:nvSpPr>
          <p:cNvPr id="7" name="Inhaltsplatzhalter 6"/>
          <p:cNvSpPr>
            <a:spLocks noGrp="1"/>
          </p:cNvSpPr>
          <p:nvPr>
            <p:ph sz="quarter" idx="13"/>
          </p:nvPr>
        </p:nvSpPr>
        <p:spPr/>
        <p:txBody>
          <a:bodyPr/>
          <a:lstStyle/>
          <a:p>
            <a:endParaRPr lang="de-DE"/>
          </a:p>
        </p:txBody>
      </p:sp>
    </p:spTree>
    <p:extLst>
      <p:ext uri="{BB962C8B-B14F-4D97-AF65-F5344CB8AC3E}">
        <p14:creationId xmlns:p14="http://schemas.microsoft.com/office/powerpoint/2010/main" xmlns="" val="3888813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4"/>
          </p:nvPr>
        </p:nvSpPr>
        <p:spPr>
          <a:xfrm>
            <a:off x="307474" y="658368"/>
            <a:ext cx="7995278" cy="4394895"/>
          </a:xfrm>
        </p:spPr>
        <p:txBody>
          <a:bodyPr/>
          <a:lstStyle/>
          <a:p>
            <a:pPr marL="18288" indent="0">
              <a:buNone/>
            </a:pPr>
            <a:r>
              <a:rPr lang="de-DE" dirty="0" smtClean="0"/>
              <a:t>„[Es gibt zwei Arten von Wissenschaftlern.] Die </a:t>
            </a:r>
            <a:r>
              <a:rPr lang="de-DE" dirty="0"/>
              <a:t>ersten, genial, produktiv und gewaltsam, bringen eine Welt aus sich hervor, ohne viel zu fragen, ob sie mit der wirklichen übereinkommen werde</a:t>
            </a:r>
            <a:r>
              <a:rPr lang="de-DE" dirty="0" smtClean="0"/>
              <a:t>.“</a:t>
            </a:r>
            <a:endParaRPr lang="de-DE" dirty="0"/>
          </a:p>
        </p:txBody>
      </p:sp>
    </p:spTree>
    <p:extLst>
      <p:ext uri="{BB962C8B-B14F-4D97-AF65-F5344CB8AC3E}">
        <p14:creationId xmlns:p14="http://schemas.microsoft.com/office/powerpoint/2010/main" xmlns="" val="1864835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4"/>
          </p:nvPr>
        </p:nvSpPr>
        <p:spPr>
          <a:xfrm>
            <a:off x="548105" y="979210"/>
            <a:ext cx="7754647" cy="3967106"/>
          </a:xfrm>
        </p:spPr>
        <p:txBody>
          <a:bodyPr/>
          <a:lstStyle/>
          <a:p>
            <a:pPr marL="18288" indent="0">
              <a:buNone/>
            </a:pPr>
            <a:r>
              <a:rPr lang="de-DE" dirty="0" smtClean="0"/>
              <a:t>„</a:t>
            </a:r>
            <a:r>
              <a:rPr lang="de-DE" dirty="0"/>
              <a:t>Die von der zweiten Art, geistreich, scharfsinnig, behutsam, zeigen sich als gute Beobachter, sorgfältige Experimentatoren, vorsichtige Sammler von Erfahrungen</a:t>
            </a:r>
            <a:r>
              <a:rPr lang="de-DE" dirty="0" smtClean="0"/>
              <a:t>.“</a:t>
            </a:r>
            <a:endParaRPr lang="de-DE" dirty="0"/>
          </a:p>
        </p:txBody>
      </p:sp>
    </p:spTree>
    <p:extLst>
      <p:ext uri="{BB962C8B-B14F-4D97-AF65-F5344CB8AC3E}">
        <p14:creationId xmlns:p14="http://schemas.microsoft.com/office/powerpoint/2010/main" xmlns="" val="38936587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r">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Elementar.thmx</Template>
  <TotalTime>0</TotalTime>
  <Words>590</Words>
  <Application>Microsoft Office PowerPoint</Application>
  <PresentationFormat>Bildschirmpräsentation (4:3)</PresentationFormat>
  <Paragraphs>92</Paragraphs>
  <Slides>21</Slides>
  <Notes>0</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Elementar</vt:lpstr>
      <vt:lpstr>Goethe</vt:lpstr>
      <vt:lpstr>Inhalt</vt:lpstr>
      <vt:lpstr>1. Kurzer Lebenslauf</vt:lpstr>
      <vt:lpstr>2. Wissenschaft zur Zeit der Weimarer Klassik (1786-1832)</vt:lpstr>
      <vt:lpstr>2. Naturwissenschaftliche Erkenntnisse um 1800</vt:lpstr>
      <vt:lpstr>3. „Zur Farbenlehre“</vt:lpstr>
      <vt:lpstr>3. Newtons Partikeltheorie</vt:lpstr>
      <vt:lpstr>Folie 8</vt:lpstr>
      <vt:lpstr>Folie 9</vt:lpstr>
      <vt:lpstr>Folie 10</vt:lpstr>
      <vt:lpstr>3. Zur Farbenlehre  </vt:lpstr>
      <vt:lpstr>3.1 Didaktischer Teil</vt:lpstr>
      <vt:lpstr>3.1 Physiologische Farben: Nachbilder</vt:lpstr>
      <vt:lpstr>3.1 Kantenspektren</vt:lpstr>
      <vt:lpstr>3.1 Physische Farben</vt:lpstr>
      <vt:lpstr>3.1 Chemische Farben</vt:lpstr>
      <vt:lpstr>3.1 Rezeption</vt:lpstr>
      <vt:lpstr>3.2 Geschichte der Farbenlehre</vt:lpstr>
      <vt:lpstr>Rezeption</vt:lpstr>
      <vt:lpstr>4. Theorien zum Licht: Newton vs Goethe</vt:lpstr>
      <vt:lpstr>Quellen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Goethe</dc:title>
  <dc:creator>Alisa Ranscht</dc:creator>
  <cp:lastModifiedBy>Morgner</cp:lastModifiedBy>
  <cp:revision>30</cp:revision>
  <dcterms:created xsi:type="dcterms:W3CDTF">2015-07-08T13:02:24Z</dcterms:created>
  <dcterms:modified xsi:type="dcterms:W3CDTF">2015-07-23T10:44:30Z</dcterms:modified>
</cp:coreProperties>
</file>