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video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9"/>
  </p:notesMasterIdLst>
  <p:sldIdLst>
    <p:sldId id="256" r:id="rId3"/>
    <p:sldId id="257" r:id="rId4"/>
    <p:sldId id="293" r:id="rId5"/>
    <p:sldId id="294" r:id="rId6"/>
    <p:sldId id="258" r:id="rId7"/>
    <p:sldId id="286" r:id="rId8"/>
    <p:sldId id="288" r:id="rId9"/>
    <p:sldId id="260" r:id="rId10"/>
    <p:sldId id="261" r:id="rId11"/>
    <p:sldId id="264" r:id="rId12"/>
    <p:sldId id="265" r:id="rId13"/>
    <p:sldId id="266" r:id="rId14"/>
    <p:sldId id="282" r:id="rId15"/>
    <p:sldId id="262" r:id="rId16"/>
    <p:sldId id="281" r:id="rId17"/>
    <p:sldId id="263" r:id="rId18"/>
    <p:sldId id="283" r:id="rId19"/>
    <p:sldId id="284" r:id="rId20"/>
    <p:sldId id="285" r:id="rId21"/>
    <p:sldId id="291" r:id="rId22"/>
    <p:sldId id="289" r:id="rId23"/>
    <p:sldId id="290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92" r:id="rId37"/>
    <p:sldId id="280" r:id="rId3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55D07-EC65-408B-BDF4-AFE5FF389810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5A8AE-A5E6-4148-AB91-47D26F29E7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88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5A8AE-A5E6-4148-AB91-47D26F29E7C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81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31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27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383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20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86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27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9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7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21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24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3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908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663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54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69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57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35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05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2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28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75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69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A673-263F-4893-BDCF-9FFD26D756A5}" type="datetimeFigureOut">
              <a:rPr lang="de-DE" smtClean="0"/>
              <a:t>08.06.2017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36817-AF7E-423C-9768-818BF8E95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89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A2605-9C72-4016-AEDE-C9B9BBB85A6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08.06.2017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A5191-E1AD-442D-9E60-8BDE24C0AC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2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ktrum.de/lexikon/physik/aether/854" TargetMode="Externa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Äthertheorie bis SRT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Karen Junghans</a:t>
            </a:r>
          </a:p>
          <a:p>
            <a:r>
              <a:rPr lang="de-DE" dirty="0" smtClean="0"/>
              <a:t>Jan Hofmann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63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610136"/>
            <a:ext cx="7675691" cy="5734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de-DE" sz="3200" u="sng" dirty="0" smtClean="0">
                <a:latin typeface="Calibri Light" panose="020F0302020204030204" pitchFamily="34" charset="0"/>
              </a:rPr>
              <a:t>Licht</a:t>
            </a:r>
          </a:p>
          <a:p>
            <a:pPr>
              <a:lnSpc>
                <a:spcPts val="4000"/>
              </a:lnSpc>
            </a:pPr>
            <a:endParaRPr lang="de-DE" sz="2400" dirty="0"/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Entgegen Huygens: korpuskulare Licht-Theorie</a:t>
            </a:r>
          </a:p>
          <a:p>
            <a:pPr>
              <a:lnSpc>
                <a:spcPts val="4000"/>
              </a:lnSpc>
            </a:pPr>
            <a:r>
              <a:rPr lang="de-DE" sz="2200" dirty="0"/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</a:t>
            </a:r>
            <a:r>
              <a:rPr lang="de-DE" sz="2200" dirty="0" smtClean="0"/>
              <a:t>Lichtstrahlung </a:t>
            </a:r>
            <a:r>
              <a:rPr lang="de-DE" sz="2200" dirty="0"/>
              <a:t>als materielle Teilchen aus leuchtenden </a:t>
            </a:r>
            <a:endParaRPr lang="de-DE" sz="2200" dirty="0" smtClean="0"/>
          </a:p>
          <a:p>
            <a:pPr>
              <a:lnSpc>
                <a:spcPts val="4000"/>
              </a:lnSpc>
            </a:pPr>
            <a:r>
              <a:rPr lang="de-DE" sz="2200" dirty="0"/>
              <a:t>	 </a:t>
            </a:r>
            <a:r>
              <a:rPr lang="de-DE" sz="2200" dirty="0" smtClean="0"/>
              <a:t>    Körpern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Menge unermesslich kleiner, schneller Teilchen 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 </a:t>
            </a:r>
            <a:r>
              <a:rPr lang="de-DE" sz="2200" dirty="0" smtClean="0">
                <a:sym typeface="Wingdings" panose="05000000000000000000" pitchFamily="2" charset="2"/>
              </a:rPr>
              <a:t>    verschiedener Formen, Größe und Stärke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Kein Impuls bzw. Schwingen des Äthers an sich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wird weder durch vibrierende Bewegung noch 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 </a:t>
            </a:r>
            <a:r>
              <a:rPr lang="de-DE" sz="2200" dirty="0" smtClean="0">
                <a:sym typeface="Wingdings" panose="05000000000000000000" pitchFamily="2" charset="2"/>
              </a:rPr>
              <a:t>    Äther verbreitet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9720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6765" y="836712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800" u="sng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Aber</a:t>
            </a:r>
          </a:p>
          <a:p>
            <a:pPr>
              <a:lnSpc>
                <a:spcPts val="4000"/>
              </a:lnSpc>
            </a:pPr>
            <a:r>
              <a:rPr lang="de-DE" sz="2800" dirty="0" smtClean="0">
                <a:sym typeface="Wingdings" panose="05000000000000000000" pitchFamily="2" charset="2"/>
              </a:rPr>
              <a:t>	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/>
              <a:t>Lichtteilchen </a:t>
            </a:r>
            <a:r>
              <a:rPr lang="de-DE" sz="2200" dirty="0"/>
              <a:t>bewegen </a:t>
            </a:r>
            <a:r>
              <a:rPr lang="de-DE" sz="2200" dirty="0" smtClean="0"/>
              <a:t>sich </a:t>
            </a:r>
            <a:r>
              <a:rPr lang="de-DE" sz="2200" i="1" dirty="0" smtClean="0"/>
              <a:t>durch</a:t>
            </a:r>
            <a:r>
              <a:rPr lang="de-DE" sz="2200" dirty="0" smtClean="0"/>
              <a:t> den Äther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Licht und Äther wirken gegenseitig  aufeinander</a:t>
            </a:r>
            <a:endParaRPr lang="de-DE" sz="2200" dirty="0">
              <a:sym typeface="Wingdings" panose="05000000000000000000" pitchFamily="2" charset="2"/>
            </a:endParaRP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 Nötig zur Beschreibung optischer Eigenschaften des  Lichts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endParaRPr lang="de-DE" sz="22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353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3318" y="1700808"/>
            <a:ext cx="8012963" cy="4142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Brechung:		</a:t>
            </a:r>
            <a:r>
              <a:rPr lang="de-DE" sz="22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de-DE" sz="2200" dirty="0">
                <a:solidFill>
                  <a:prstClr val="black"/>
                </a:solidFill>
                <a:sym typeface="Wingdings" panose="05000000000000000000" pitchFamily="2" charset="2"/>
              </a:rPr>
              <a:t>ungleiche Dichte des </a:t>
            </a:r>
            <a:r>
              <a:rPr lang="de-DE" sz="2200" dirty="0" smtClean="0">
                <a:solidFill>
                  <a:prstClr val="black"/>
                </a:solidFill>
                <a:sym typeface="Wingdings" panose="05000000000000000000" pitchFamily="2" charset="2"/>
              </a:rPr>
              <a:t>Äthers</a:t>
            </a:r>
          </a:p>
          <a:p>
            <a:pPr marL="3086100" lvl="6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olidFill>
                  <a:prstClr val="black"/>
                </a:solidFill>
                <a:sym typeface="Wingdings" panose="05000000000000000000" pitchFamily="2" charset="2"/>
              </a:rPr>
              <a:t>Auf Seite des dünneren Äthers gebeugt</a:t>
            </a:r>
          </a:p>
          <a:p>
            <a:pPr lvl="6">
              <a:lnSpc>
                <a:spcPts val="4000"/>
              </a:lnSpc>
            </a:pPr>
            <a:endParaRPr lang="de-DE" sz="22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342900" lvl="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Reflexion:		</a:t>
            </a:r>
            <a:r>
              <a:rPr lang="de-DE" sz="2200" dirty="0" smtClean="0">
                <a:sym typeface="Wingdings" panose="05000000000000000000" pitchFamily="2" charset="2"/>
              </a:rPr>
              <a:t> Flüssigkeiten an Oberfläche härter,  zäher</a:t>
            </a:r>
          </a:p>
          <a:p>
            <a:pPr lvl="6">
              <a:lnSpc>
                <a:spcPts val="4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     und unnachgiebiger als</a:t>
            </a:r>
            <a:r>
              <a:rPr lang="de-DE" sz="2200" dirty="0">
                <a:sym typeface="Wingdings" panose="05000000000000000000" pitchFamily="2" charset="2"/>
              </a:rPr>
              <a:t> </a:t>
            </a:r>
            <a:r>
              <a:rPr lang="de-DE" sz="2200" dirty="0" smtClean="0">
                <a:sym typeface="Wingdings" panose="05000000000000000000" pitchFamily="2" charset="2"/>
              </a:rPr>
              <a:t>im Innere</a:t>
            </a:r>
          </a:p>
          <a:p>
            <a:pPr lvl="6">
              <a:lnSpc>
                <a:spcPts val="4000"/>
              </a:lnSpc>
            </a:pPr>
            <a:endParaRPr lang="de-DE" sz="2200" dirty="0" smtClean="0">
              <a:sym typeface="Wingdings" panose="05000000000000000000" pitchFamily="2" charset="2"/>
            </a:endParaRP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Äther an d. Grenzfläche zweier Oberflächen gleiches Verhalten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Härter, je größer der Dichteunterscheid der beiden Oberflächen</a:t>
            </a:r>
            <a:r>
              <a:rPr lang="de-DE" sz="2200" dirty="0" smtClean="0"/>
              <a:t> </a:t>
            </a:r>
          </a:p>
        </p:txBody>
      </p:sp>
      <p:sp>
        <p:nvSpPr>
          <p:cNvPr id="3" name="Rechteck 2"/>
          <p:cNvSpPr/>
          <p:nvPr/>
        </p:nvSpPr>
        <p:spPr>
          <a:xfrm>
            <a:off x="373319" y="606072"/>
            <a:ext cx="8964488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000"/>
              </a:lnSpc>
            </a:pPr>
            <a:r>
              <a:rPr lang="de-DE" sz="3200" u="sng" dirty="0">
                <a:solidFill>
                  <a:prstClr val="black"/>
                </a:solidFill>
                <a:latin typeface="Calibri Light" panose="020F0302020204030204" pitchFamily="34" charset="0"/>
              </a:rPr>
              <a:t>Beschreibung </a:t>
            </a:r>
            <a:r>
              <a:rPr lang="de-DE" sz="32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optischer </a:t>
            </a:r>
            <a:r>
              <a:rPr lang="de-DE" sz="3200" u="sng" dirty="0">
                <a:solidFill>
                  <a:prstClr val="black"/>
                </a:solidFill>
                <a:latin typeface="Calibri Light" panose="020F0302020204030204" pitchFamily="34" charset="0"/>
              </a:rPr>
              <a:t>Phänomene mittels Äther</a:t>
            </a:r>
          </a:p>
        </p:txBody>
      </p:sp>
    </p:spTree>
    <p:extLst>
      <p:ext uri="{BB962C8B-B14F-4D97-AF65-F5344CB8AC3E}">
        <p14:creationId xmlns:p14="http://schemas.microsoft.com/office/powerpoint/2010/main" val="9051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836712"/>
            <a:ext cx="929671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de-DE" sz="2700" u="sng" dirty="0" smtClean="0">
                <a:latin typeface="Calibri Light" panose="020F0302020204030204" pitchFamily="34" charset="0"/>
              </a:rPr>
              <a:t>Warum werden einige Strahlen durchgelassen und andere nicht?</a:t>
            </a:r>
          </a:p>
          <a:p>
            <a:pPr>
              <a:lnSpc>
                <a:spcPts val="4000"/>
              </a:lnSpc>
            </a:pPr>
            <a:endParaRPr lang="de-DE" sz="2400" dirty="0"/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Durch WW zwischen Äther und Licht wird Äther in Schwingungen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 </a:t>
            </a:r>
            <a:r>
              <a:rPr lang="de-DE" sz="2200" dirty="0" smtClean="0">
                <a:sym typeface="Wingdings" panose="05000000000000000000" pitchFamily="2" charset="2"/>
              </a:rPr>
              <a:t>    versetzt  (Wärme entsteht hierbei ebenfalls)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Äther wird durch Vibrationen zusammengepresst und ausgedehnt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>
                <a:sym typeface="Wingdings" panose="05000000000000000000" pitchFamily="2" charset="2"/>
              </a:rPr>
              <a:t> </a:t>
            </a:r>
            <a:r>
              <a:rPr lang="de-DE" sz="2200" dirty="0" smtClean="0">
                <a:sym typeface="Wingdings" panose="05000000000000000000" pitchFamily="2" charset="2"/>
              </a:rPr>
              <a:t>Lichtstrahlen, die auf komprimierten Äther treffen, werden zurückgeworfen</a:t>
            </a:r>
            <a:endParaRPr lang="de-DE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77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5" y="832356"/>
            <a:ext cx="313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 smtClean="0">
                <a:latin typeface="Calibri Light" panose="020F0302020204030204" pitchFamily="34" charset="0"/>
              </a:rPr>
              <a:t>In der Physiologie</a:t>
            </a:r>
            <a:endParaRPr lang="de-DE" sz="3200" u="sng" dirty="0">
              <a:latin typeface="Calibri Light" panose="020F030202020403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22134" y="1712781"/>
            <a:ext cx="7589257" cy="5164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Mechanistisches Weltbild des 17. und 18. </a:t>
            </a:r>
            <a:r>
              <a:rPr lang="de-DE" sz="2200" dirty="0" err="1" smtClean="0"/>
              <a:t>Jhr</a:t>
            </a:r>
            <a:r>
              <a:rPr lang="de-DE" sz="2200" dirty="0" smtClean="0"/>
              <a:t>.</a:t>
            </a:r>
          </a:p>
          <a:p>
            <a:pPr>
              <a:lnSpc>
                <a:spcPts val="4000"/>
              </a:lnSpc>
            </a:pPr>
            <a:r>
              <a:rPr lang="de-DE" sz="2200" dirty="0"/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Welt als Maschine (Maschinenparadigma)</a:t>
            </a:r>
            <a:endParaRPr lang="de-DE" sz="2200" dirty="0" smtClean="0"/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Erklärungsversuche, tierischer Bewegungen mechanisch zu</a:t>
            </a:r>
          </a:p>
          <a:p>
            <a:pPr>
              <a:lnSpc>
                <a:spcPts val="4000"/>
              </a:lnSpc>
            </a:pPr>
            <a:r>
              <a:rPr lang="de-DE" sz="2200" dirty="0" smtClean="0"/>
              <a:t>     beschreiben</a:t>
            </a:r>
          </a:p>
          <a:p>
            <a:pPr>
              <a:lnSpc>
                <a:spcPts val="4000"/>
              </a:lnSpc>
            </a:pPr>
            <a:r>
              <a:rPr lang="de-DE" sz="2200" dirty="0" smtClean="0"/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Da, deren </a:t>
            </a:r>
            <a:r>
              <a:rPr lang="de-DE" sz="2200" dirty="0">
                <a:sym typeface="Wingdings" panose="05000000000000000000" pitchFamily="2" charset="2"/>
              </a:rPr>
              <a:t>w</a:t>
            </a:r>
            <a:r>
              <a:rPr lang="de-DE" sz="2200" dirty="0" smtClean="0"/>
              <a:t>illkürlichen Bewegungen, Spontanität und</a:t>
            </a:r>
          </a:p>
          <a:p>
            <a:pPr>
              <a:lnSpc>
                <a:spcPts val="4000"/>
              </a:lnSpc>
            </a:pPr>
            <a:r>
              <a:rPr lang="de-DE" sz="2200" dirty="0"/>
              <a:t>	 </a:t>
            </a:r>
            <a:r>
              <a:rPr lang="de-DE" sz="2200" dirty="0" smtClean="0"/>
              <a:t>     Reaktionsfähigkeit und schwer begreifbar waren</a:t>
            </a:r>
          </a:p>
          <a:p>
            <a:pPr>
              <a:lnSpc>
                <a:spcPts val="4000"/>
              </a:lnSpc>
            </a:pPr>
            <a:endParaRPr lang="de-DE" sz="2200" dirty="0" smtClean="0">
              <a:sym typeface="Wingdings" panose="05000000000000000000" pitchFamily="2" charset="2"/>
            </a:endParaRPr>
          </a:p>
          <a:p>
            <a:pPr>
              <a:lnSpc>
                <a:spcPts val="4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 Äther: Funktion der Reizweiterleitung im tierischen Körper?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Einführung eines Nervenäthers in Neurophysiologie</a:t>
            </a:r>
          </a:p>
          <a:p>
            <a:pPr marL="342900" indent="-342900">
              <a:lnSpc>
                <a:spcPct val="150000"/>
              </a:lnSpc>
              <a:buFont typeface="Wingdings"/>
              <a:buChar char="à"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6640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17251" y="1340768"/>
            <a:ext cx="7632848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>
                <a:solidFill>
                  <a:prstClr val="black"/>
                </a:solidFill>
                <a:sym typeface="Wingdings" panose="05000000000000000000" pitchFamily="2" charset="2"/>
              </a:rPr>
              <a:t>Äther im Körper zur Erklärung von:</a:t>
            </a:r>
          </a:p>
          <a:p>
            <a:pPr marL="1714500" lvl="3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>
                <a:solidFill>
                  <a:prstClr val="black"/>
                </a:solidFill>
                <a:sym typeface="Wingdings" panose="05000000000000000000" pitchFamily="2" charset="2"/>
              </a:rPr>
              <a:t>Farbempfindungen</a:t>
            </a:r>
          </a:p>
          <a:p>
            <a:pPr marL="1714500" lvl="3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>
                <a:solidFill>
                  <a:prstClr val="black"/>
                </a:solidFill>
                <a:sym typeface="Wingdings" panose="05000000000000000000" pitchFamily="2" charset="2"/>
              </a:rPr>
              <a:t>Sinnesempfindungen</a:t>
            </a:r>
            <a:endParaRPr lang="de-DE" sz="22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1714500" lvl="3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Willsensäußerungen</a:t>
            </a:r>
            <a:endParaRPr lang="de-DE" sz="2200" dirty="0" smtClean="0">
              <a:solidFill>
                <a:prstClr val="black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74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08718"/>
            <a:ext cx="9173730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endParaRPr lang="de-DE" sz="2400" dirty="0" smtClean="0"/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/>
              <a:t>1687: </a:t>
            </a:r>
            <a:r>
              <a:rPr lang="de-DE" sz="2200" dirty="0" err="1"/>
              <a:t>Philosophiae</a:t>
            </a:r>
            <a:r>
              <a:rPr lang="de-DE" sz="2200" dirty="0"/>
              <a:t> </a:t>
            </a:r>
            <a:r>
              <a:rPr lang="de-DE" sz="2200" dirty="0" err="1"/>
              <a:t>Naturalis</a:t>
            </a:r>
            <a:r>
              <a:rPr lang="de-DE" sz="2200" dirty="0"/>
              <a:t> </a:t>
            </a:r>
            <a:r>
              <a:rPr lang="de-DE" sz="2200" dirty="0" err="1"/>
              <a:t>Principia</a:t>
            </a:r>
            <a:r>
              <a:rPr lang="de-DE" sz="2200" dirty="0"/>
              <a:t> </a:t>
            </a:r>
            <a:r>
              <a:rPr lang="de-DE" sz="2200" dirty="0" smtClean="0"/>
              <a:t> </a:t>
            </a:r>
            <a:r>
              <a:rPr lang="de-DE" sz="2200" dirty="0" err="1" smtClean="0"/>
              <a:t>Mathematica</a:t>
            </a:r>
            <a:r>
              <a:rPr lang="de-DE" sz="2200" dirty="0" smtClean="0"/>
              <a:t> </a:t>
            </a:r>
          </a:p>
          <a:p>
            <a:pPr>
              <a:lnSpc>
                <a:spcPts val="4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	 Gravitation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mechanische Bewegungsgesetzte (Trägheit, Kraft)</a:t>
            </a:r>
          </a:p>
          <a:p>
            <a:pPr>
              <a:lnSpc>
                <a:spcPts val="4000"/>
              </a:lnSpc>
            </a:pPr>
            <a:endParaRPr lang="de-DE" sz="2200" dirty="0" smtClean="0">
              <a:sym typeface="Wingdings" panose="05000000000000000000" pitchFamily="2" charset="2"/>
            </a:endParaRP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Frage nach der Ursache der Gravitation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Fernwirkung, als </a:t>
            </a:r>
            <a:r>
              <a:rPr lang="de-DE" sz="2200" dirty="0" err="1" smtClean="0">
                <a:sym typeface="Wingdings" panose="05000000000000000000" pitchFamily="2" charset="2"/>
              </a:rPr>
              <a:t>instante</a:t>
            </a:r>
            <a:r>
              <a:rPr lang="de-DE" sz="2200" dirty="0" smtClean="0">
                <a:sym typeface="Wingdings" panose="05000000000000000000" pitchFamily="2" charset="2"/>
              </a:rPr>
              <a:t>, sofortige Wirkungsausbreitung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</a:t>
            </a:r>
            <a:r>
              <a:rPr lang="de-DE" sz="2200" dirty="0" err="1" smtClean="0">
                <a:sym typeface="Wingdings" panose="05000000000000000000" pitchFamily="2" charset="2"/>
              </a:rPr>
              <a:t>actio</a:t>
            </a:r>
            <a:r>
              <a:rPr lang="de-DE" sz="2200" dirty="0" smtClean="0">
                <a:sym typeface="Wingdings" panose="05000000000000000000" pitchFamily="2" charset="2"/>
              </a:rPr>
              <a:t> und </a:t>
            </a:r>
            <a:r>
              <a:rPr lang="de-DE" sz="2200" dirty="0" err="1" smtClean="0">
                <a:sym typeface="Wingdings" panose="05000000000000000000" pitchFamily="2" charset="2"/>
              </a:rPr>
              <a:t>reactio</a:t>
            </a:r>
            <a:r>
              <a:rPr lang="de-DE" sz="2200" dirty="0" smtClean="0">
                <a:sym typeface="Wingdings" panose="05000000000000000000" pitchFamily="2" charset="2"/>
              </a:rPr>
              <a:t>-Prinzip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Aber: Wirkungsübermittlung max. mit Lichtgeschwindigkeit möglich</a:t>
            </a:r>
          </a:p>
          <a:p>
            <a:pPr>
              <a:lnSpc>
                <a:spcPts val="4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 Verwerfen der Fernwirkungstheorie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Durch Gravitationsäther?  Äther als Nahwirkung-Feld </a:t>
            </a:r>
            <a:endParaRPr lang="de-DE" sz="2200" dirty="0"/>
          </a:p>
          <a:p>
            <a:pPr>
              <a:lnSpc>
                <a:spcPts val="4000"/>
              </a:lnSpc>
            </a:pPr>
            <a:endParaRPr lang="de-DE" sz="2200" dirty="0"/>
          </a:p>
        </p:txBody>
      </p:sp>
      <p:sp>
        <p:nvSpPr>
          <p:cNvPr id="3" name="Rechteck 2"/>
          <p:cNvSpPr/>
          <p:nvPr/>
        </p:nvSpPr>
        <p:spPr>
          <a:xfrm>
            <a:off x="2218268" y="476672"/>
            <a:ext cx="4480970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4000"/>
              </a:lnSpc>
            </a:pPr>
            <a:r>
              <a:rPr lang="de-DE" sz="3200" u="sng" dirty="0">
                <a:solidFill>
                  <a:prstClr val="black"/>
                </a:solidFill>
                <a:latin typeface="Calibri Light" panose="020F0302020204030204" pitchFamily="34" charset="0"/>
              </a:rPr>
              <a:t>In der Gravitationstheorie</a:t>
            </a:r>
          </a:p>
        </p:txBody>
      </p:sp>
    </p:spTree>
    <p:extLst>
      <p:ext uri="{BB962C8B-B14F-4D97-AF65-F5344CB8AC3E}">
        <p14:creationId xmlns:p14="http://schemas.microsoft.com/office/powerpoint/2010/main" val="30826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25027" y="644947"/>
            <a:ext cx="7086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 smtClean="0">
                <a:latin typeface="Calibri Light" panose="020F0302020204030204" pitchFamily="34" charset="0"/>
              </a:rPr>
              <a:t>Äthermodelle im 18. und 19. Jahrhundert</a:t>
            </a:r>
            <a:endParaRPr lang="de-DE" sz="3200" u="sng" dirty="0">
              <a:latin typeface="Calibri Light" panose="020F030202020403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1520" y="1484784"/>
            <a:ext cx="8354851" cy="5166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T. Young (1773-1829) und A. J. Fresnel (1788-1827): Doppelspalt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 Interferenz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Bestätigung der Wellennatur des Lichtes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Annahme eines ruhenden Lichtäthers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endParaRPr lang="de-DE" sz="2200" dirty="0">
              <a:sym typeface="Wingdings" panose="05000000000000000000" pitchFamily="2" charset="2"/>
            </a:endParaRP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Polarität und Drehung d. Polarisationsebene nachgewiesen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Bis dato wurde Wellentheorie des Lichtes analog zu der des Schalles </a:t>
            </a:r>
          </a:p>
          <a:p>
            <a:pPr>
              <a:lnSpc>
                <a:spcPts val="4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     angenommen, d. h. Licht als longitudinaler Druckwelle im Äther</a:t>
            </a:r>
          </a:p>
          <a:p>
            <a:pPr>
              <a:lnSpc>
                <a:spcPts val="4000"/>
              </a:lnSpc>
            </a:pPr>
            <a:r>
              <a:rPr lang="de-DE" sz="2200" dirty="0" smtClean="0"/>
              <a:t>	</a:t>
            </a:r>
            <a:r>
              <a:rPr lang="de-DE" sz="2200" dirty="0">
                <a:sym typeface="Wingdings" panose="05000000000000000000" pitchFamily="2" charset="2"/>
              </a:rPr>
              <a:t> Licht als Transversalwelle </a:t>
            </a:r>
            <a:endParaRPr lang="de-DE" sz="2200" dirty="0" smtClean="0">
              <a:sym typeface="Wingdings" panose="05000000000000000000" pitchFamily="2" charset="2"/>
            </a:endParaRP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fester, nicht flüssiger Äther</a:t>
            </a:r>
            <a:endParaRPr lang="de-DE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4244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764704"/>
            <a:ext cx="3729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 smtClean="0">
                <a:latin typeface="Calibri Light" panose="020F0302020204030204" pitchFamily="34" charset="0"/>
              </a:rPr>
              <a:t>Faraday (1791-1867):</a:t>
            </a:r>
            <a:endParaRPr lang="de-DE" sz="3200" u="sng" dirty="0">
              <a:latin typeface="Calibri Light" panose="020F030202020403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99131" y="1916832"/>
            <a:ext cx="7808035" cy="4661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Gegner der Äther- und Fernwirkungstheorie Newtons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1845 Entdeckung: Drehung der Polarisierungsebene linear </a:t>
            </a:r>
          </a:p>
          <a:p>
            <a:pPr lvl="1">
              <a:lnSpc>
                <a:spcPts val="4000"/>
              </a:lnSpc>
            </a:pPr>
            <a:r>
              <a:rPr lang="de-DE" sz="2200" dirty="0"/>
              <a:t>	</a:t>
            </a:r>
            <a:r>
              <a:rPr lang="de-DE" sz="2200" dirty="0" smtClean="0"/>
              <a:t>	            polarisierten Lichts im elektrischen Feld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Schwingungs- und Wellenerscheinungen als Schwingungen bzw.</a:t>
            </a:r>
          </a:p>
          <a:p>
            <a:pPr>
              <a:lnSpc>
                <a:spcPts val="4000"/>
              </a:lnSpc>
            </a:pPr>
            <a:r>
              <a:rPr lang="de-DE" sz="2200" dirty="0"/>
              <a:t> </a:t>
            </a:r>
            <a:r>
              <a:rPr lang="de-DE" sz="2200" dirty="0" smtClean="0"/>
              <a:t>    Wellen eines substantiellen (materiellen) Kraftfeldes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Raum (Kraftfeld) als Träger physikalischer Eigenschaften</a:t>
            </a:r>
          </a:p>
          <a:p>
            <a:pPr>
              <a:lnSpc>
                <a:spcPts val="4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 Einführung des Feldbegriffes (Feld-/Kraftlinien)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 genhorcht nicht-</a:t>
            </a:r>
            <a:r>
              <a:rPr lang="de-DE" sz="2200" dirty="0" err="1" smtClean="0">
                <a:sym typeface="Wingdings" panose="05000000000000000000" pitchFamily="2" charset="2"/>
              </a:rPr>
              <a:t>Newton‘schen</a:t>
            </a:r>
            <a:r>
              <a:rPr lang="de-DE" sz="2200" dirty="0" smtClean="0">
                <a:sym typeface="Wingdings" panose="05000000000000000000" pitchFamily="2" charset="2"/>
              </a:rPr>
              <a:t> Gesetzen</a:t>
            </a:r>
          </a:p>
          <a:p>
            <a:pPr marL="342900" indent="-342900">
              <a:lnSpc>
                <a:spcPts val="4000"/>
              </a:lnSpc>
              <a:buFont typeface="Wingdings"/>
              <a:buChar char="à"/>
            </a:pPr>
            <a:endParaRPr lang="de-DE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48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552" y="908720"/>
            <a:ext cx="4466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 smtClean="0">
                <a:latin typeface="Calibri Light" panose="020F0302020204030204" pitchFamily="34" charset="0"/>
              </a:rPr>
              <a:t>J. C. Maxwell (1831-1879)</a:t>
            </a:r>
            <a:endParaRPr lang="de-DE" sz="3200" u="sng" dirty="0">
              <a:latin typeface="Calibri Light" panose="020F030202020403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04276" y="1916832"/>
            <a:ext cx="7156959" cy="4196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Deutete Licht als elektromagnetische Welle</a:t>
            </a:r>
          </a:p>
          <a:p>
            <a:pPr marL="285750" indent="-28575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Ruhender Äther als Transportmedium </a:t>
            </a:r>
          </a:p>
          <a:p>
            <a:pPr>
              <a:lnSpc>
                <a:spcPts val="4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	 Licht- und Elektrizitätsäther</a:t>
            </a:r>
            <a:endParaRPr lang="de-DE" sz="2200" dirty="0" smtClean="0"/>
          </a:p>
          <a:p>
            <a:pPr marL="285750" indent="-28575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/>
              <a:t>g</a:t>
            </a:r>
            <a:r>
              <a:rPr lang="de-DE" sz="2200" dirty="0" smtClean="0"/>
              <a:t>egen </a:t>
            </a:r>
            <a:r>
              <a:rPr lang="de-DE" sz="2200" dirty="0" err="1" smtClean="0"/>
              <a:t>Newton‘sche</a:t>
            </a:r>
            <a:r>
              <a:rPr lang="de-DE" sz="2200" dirty="0" smtClean="0"/>
              <a:t> Fernwirkung</a:t>
            </a:r>
          </a:p>
          <a:p>
            <a:pPr marL="285750" indent="-28575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Gleichungen der Elektrodynamik</a:t>
            </a:r>
          </a:p>
          <a:p>
            <a:pPr>
              <a:lnSpc>
                <a:spcPts val="4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	 </a:t>
            </a:r>
            <a:r>
              <a:rPr lang="de-DE" sz="2200" dirty="0" smtClean="0"/>
              <a:t>brauchte Äther allerdings nicht zur Beschreibung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Konstante c: angenommen als Verhältnis elektrostatischer</a:t>
            </a:r>
          </a:p>
          <a:p>
            <a:pPr>
              <a:lnSpc>
                <a:spcPts val="4000"/>
              </a:lnSpc>
            </a:pPr>
            <a:r>
              <a:rPr lang="de-DE" sz="2200" dirty="0"/>
              <a:t>	</a:t>
            </a:r>
            <a:r>
              <a:rPr lang="de-DE" sz="2200" dirty="0" smtClean="0"/>
              <a:t>	zu elektrodynamischer  Ladungseinheiten</a:t>
            </a:r>
          </a:p>
        </p:txBody>
      </p:sp>
    </p:spTree>
    <p:extLst>
      <p:ext uri="{BB962C8B-B14F-4D97-AF65-F5344CB8AC3E}">
        <p14:creationId xmlns:p14="http://schemas.microsoft.com/office/powerpoint/2010/main" val="35524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Evolution des philosophischen Äthers</a:t>
            </a:r>
          </a:p>
          <a:p>
            <a:pPr marL="514350" indent="-514350">
              <a:buAutoNum type="arabicPeriod"/>
            </a:pPr>
            <a:r>
              <a:rPr lang="de-DE" dirty="0" smtClean="0"/>
              <a:t>Beginn des physikalischen Äthers</a:t>
            </a:r>
          </a:p>
          <a:p>
            <a:pPr marL="514350" indent="-514350">
              <a:buAutoNum type="arabicPeriod"/>
            </a:pPr>
            <a:r>
              <a:rPr lang="de-DE" dirty="0" smtClean="0"/>
              <a:t>Absoluter Raum und ruhender Äther</a:t>
            </a:r>
          </a:p>
          <a:p>
            <a:pPr marL="514350" indent="-514350">
              <a:buAutoNum type="arabicPeriod"/>
            </a:pPr>
            <a:r>
              <a:rPr lang="de-DE" dirty="0" smtClean="0"/>
              <a:t>Widerlegter Beweis durch Michelson 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Lorentz‘scher</a:t>
            </a:r>
            <a:r>
              <a:rPr lang="de-DE" dirty="0" smtClean="0"/>
              <a:t> Äther</a:t>
            </a:r>
          </a:p>
          <a:p>
            <a:pPr marL="514350" indent="-514350">
              <a:buAutoNum type="arabicPeriod"/>
            </a:pPr>
            <a:r>
              <a:rPr lang="de-DE" dirty="0" smtClean="0"/>
              <a:t>Einstein und die SRT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73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Absoluter Raum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Konstrukt von Newton 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Absolutes Bezugssystem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Kritik: „Es </a:t>
            </a:r>
            <a:r>
              <a:rPr lang="de-DE" dirty="0"/>
              <a:t>widerspricht dem </a:t>
            </a:r>
            <a:r>
              <a:rPr lang="de-DE" dirty="0" err="1"/>
              <a:t>wissenschaftlichenVerstandnis</a:t>
            </a:r>
            <a:r>
              <a:rPr lang="de-DE" dirty="0"/>
              <a:t>, sich ein Ding </a:t>
            </a:r>
            <a:r>
              <a:rPr lang="de-DE" dirty="0" err="1" smtClean="0"/>
              <a:t>vorzustellen,das</a:t>
            </a:r>
            <a:r>
              <a:rPr lang="de-DE" dirty="0" smtClean="0"/>
              <a:t> </a:t>
            </a:r>
            <a:r>
              <a:rPr lang="de-DE" dirty="0"/>
              <a:t>wirkt, auf das aber nicht eingewirkt werden kann</a:t>
            </a:r>
            <a:r>
              <a:rPr lang="de-DE" dirty="0" smtClean="0"/>
              <a:t>.“ -</a:t>
            </a:r>
            <a:r>
              <a:rPr lang="de-DE" dirty="0" err="1" smtClean="0"/>
              <a:t>A.Einstein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19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Foucaultsches</a:t>
            </a:r>
            <a:r>
              <a:rPr lang="de-DE" b="1" dirty="0"/>
              <a:t> </a:t>
            </a:r>
            <a:r>
              <a:rPr lang="de-DE" b="1" dirty="0" smtClean="0"/>
              <a:t>Pendel</a:t>
            </a:r>
            <a:endParaRPr lang="de-DE" dirty="0"/>
          </a:p>
        </p:txBody>
      </p:sp>
      <p:pic>
        <p:nvPicPr>
          <p:cNvPr id="6" name="Foucault-rotz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71638" y="1825625"/>
            <a:ext cx="5802312" cy="4351338"/>
          </a:xfrm>
        </p:spPr>
      </p:pic>
    </p:spTree>
    <p:extLst>
      <p:ext uri="{BB962C8B-B14F-4D97-AF65-F5344CB8AC3E}">
        <p14:creationId xmlns:p14="http://schemas.microsoft.com/office/powerpoint/2010/main" val="32491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Ruhender </a:t>
            </a:r>
            <a:r>
              <a:rPr lang="de-DE" dirty="0" smtClean="0"/>
              <a:t>Äther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Füllung des absoluten Raumes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Geringe Dichte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Wirbel bilden Materie =&gt; Konzentrierter Äther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Medium des Lichtes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Feldmodell =&gt; widerspruchsfrei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78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4. Widerlegter Beweis durch Michelson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Versuch des Nachweises des Ätherwindes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9" y="2309813"/>
            <a:ext cx="4436269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63" y="1599301"/>
            <a:ext cx="4433469" cy="462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638" y="1916832"/>
            <a:ext cx="3514594" cy="39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9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Probleme mit dem Äther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de-DE" dirty="0" smtClean="0"/>
              <a:t>Unabhängigkeit der Lichtgeschwindigkeit</a:t>
            </a:r>
          </a:p>
          <a:p>
            <a:r>
              <a:rPr lang="de-DE" dirty="0" smtClean="0"/>
              <a:t>Postulat von der Konstanz der </a:t>
            </a:r>
            <a:r>
              <a:rPr lang="de-DE" dirty="0" smtClean="0"/>
              <a:t>Lichtgeschwindigkeit</a:t>
            </a:r>
          </a:p>
          <a:p>
            <a:r>
              <a:rPr lang="de-DE" dirty="0" smtClean="0"/>
              <a:t>Heterogene Modellannahmen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24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</a:t>
            </a:r>
            <a:r>
              <a:rPr lang="de-DE" dirty="0" err="1"/>
              <a:t>Lorentz‘scher</a:t>
            </a:r>
            <a:r>
              <a:rPr lang="de-DE" dirty="0"/>
              <a:t> </a:t>
            </a:r>
            <a:r>
              <a:rPr lang="de-DE" dirty="0" smtClean="0"/>
              <a:t>Äther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dirty="0" smtClean="0"/>
              <a:t>Der Äther ruht.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dirty="0" smtClean="0"/>
              <a:t>Alle Körper bestehen aus positiven und negativen Ladungen.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de-DE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de-DE" dirty="0" smtClean="0"/>
              <a:t>Äther-Wechselwirkung mit Materie =&gt; Lorentzkraft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de-DE" dirty="0" smtClean="0"/>
              <a:t>Schrumpfung eines Objektes in Bewegungsrichtung =&gt; entlang des Ätherwindes =&gt; </a:t>
            </a:r>
            <a:r>
              <a:rPr lang="de-DE" dirty="0" err="1" smtClean="0"/>
              <a:t>Lorentztransformation</a:t>
            </a:r>
            <a:endParaRPr lang="de-DE" dirty="0" smtClean="0"/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35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Lorentz‘scher</a:t>
            </a:r>
            <a:r>
              <a:rPr lang="de-DE" dirty="0"/>
              <a:t> </a:t>
            </a:r>
            <a:r>
              <a:rPr lang="de-DE" dirty="0" smtClean="0"/>
              <a:t>Äther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Ätherwind </a:t>
            </a:r>
            <a:r>
              <a:rPr lang="de-DE" dirty="0" smtClean="0"/>
              <a:t>als Ursache, nicht als beweisbare Tatsache</a:t>
            </a:r>
          </a:p>
          <a:p>
            <a:pPr>
              <a:lnSpc>
                <a:spcPct val="150000"/>
              </a:lnSpc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dirty="0" smtClean="0"/>
              <a:t>=&gt; Keine Notwendigkeit des Äthers</a:t>
            </a:r>
          </a:p>
        </p:txBody>
      </p:sp>
    </p:spTree>
    <p:extLst>
      <p:ext uri="{BB962C8B-B14F-4D97-AF65-F5344CB8AC3E}">
        <p14:creationId xmlns:p14="http://schemas.microsoft.com/office/powerpoint/2010/main" val="38981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Einstein </a:t>
            </a:r>
            <a:r>
              <a:rPr lang="de-DE" dirty="0" smtClean="0"/>
              <a:t>und die SRT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Äther als absolutes Bezugssystem </a:t>
            </a:r>
            <a:r>
              <a:rPr lang="de-DE" dirty="0" smtClean="0"/>
              <a:t>unbrauchbar      =&gt; Konstanz der Lichtgeschwindigkeit bewiesen</a:t>
            </a:r>
            <a:endParaRPr lang="de-DE" dirty="0" smtClean="0"/>
          </a:p>
          <a:p>
            <a:pPr>
              <a:lnSpc>
                <a:spcPct val="150000"/>
              </a:lnSpc>
            </a:pP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smtClean="0"/>
              <a:t>Sturz der absoluten Zeit- und Raum-Hypothese</a:t>
            </a:r>
          </a:p>
          <a:p>
            <a:pPr>
              <a:lnSpc>
                <a:spcPct val="15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2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Evolution des philosophischen Äthers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ts val="4000"/>
              </a:lnSpc>
            </a:pPr>
            <a:r>
              <a:rPr lang="de-DE" sz="2800" dirty="0" smtClean="0"/>
              <a:t>Von der Antike zum Rationalismus</a:t>
            </a:r>
          </a:p>
          <a:p>
            <a:pPr lvl="1">
              <a:lnSpc>
                <a:spcPts val="4000"/>
              </a:lnSpc>
              <a:buFont typeface="Wingdings"/>
              <a:buChar char="à"/>
            </a:pPr>
            <a:r>
              <a:rPr lang="de-DE" sz="2400" dirty="0" smtClean="0">
                <a:sym typeface="Wingdings" panose="05000000000000000000" pitchFamily="2" charset="2"/>
              </a:rPr>
              <a:t>Symbolisierung der „obersten Gottheit“, göttliche Kraft</a:t>
            </a:r>
          </a:p>
          <a:p>
            <a:pPr lvl="1">
              <a:lnSpc>
                <a:spcPts val="4000"/>
              </a:lnSpc>
              <a:buFont typeface="Wingdings"/>
              <a:buChar char="à"/>
            </a:pPr>
            <a:r>
              <a:rPr lang="de-DE" sz="2400" dirty="0" smtClean="0">
                <a:sym typeface="Wingdings" panose="05000000000000000000" pitchFamily="2" charset="2"/>
              </a:rPr>
              <a:t>Stoff, der lichtartigen Seelen darstellt</a:t>
            </a:r>
          </a:p>
          <a:p>
            <a:pPr lvl="1">
              <a:lnSpc>
                <a:spcPts val="4000"/>
              </a:lnSpc>
              <a:buFont typeface="Wingdings"/>
              <a:buChar char="à"/>
            </a:pPr>
            <a:r>
              <a:rPr lang="de-DE" sz="2400" dirty="0" smtClean="0">
                <a:sym typeface="Wingdings" panose="05000000000000000000" pitchFamily="2" charset="2"/>
              </a:rPr>
              <a:t>blaue Himmelslicht, lichtartige Materie</a:t>
            </a:r>
          </a:p>
          <a:p>
            <a:pPr lvl="1">
              <a:lnSpc>
                <a:spcPts val="4000"/>
              </a:lnSpc>
              <a:buFont typeface="Wingdings"/>
              <a:buChar char="à"/>
            </a:pPr>
            <a:r>
              <a:rPr lang="de-DE" sz="2400" dirty="0" smtClean="0">
                <a:sym typeface="Wingdings" panose="05000000000000000000" pitchFamily="2" charset="2"/>
              </a:rPr>
              <a:t> Verbindung zwischen dem Geist und dem Leib, </a:t>
            </a:r>
            <a:r>
              <a:rPr lang="de-DE" sz="2400" dirty="0" err="1" smtClean="0">
                <a:sym typeface="Wingdings" panose="05000000000000000000" pitchFamily="2" charset="2"/>
              </a:rPr>
              <a:t>himmlich</a:t>
            </a:r>
            <a:r>
              <a:rPr lang="de-DE" sz="2400" dirty="0" smtClean="0">
                <a:sym typeface="Wingdings" panose="05000000000000000000" pitchFamily="2" charset="2"/>
              </a:rPr>
              <a:t>-astral</a:t>
            </a:r>
          </a:p>
          <a:p>
            <a:pPr lvl="1">
              <a:lnSpc>
                <a:spcPts val="4000"/>
              </a:lnSpc>
              <a:buFont typeface="Wingdings"/>
              <a:buChar char="à"/>
            </a:pPr>
            <a:r>
              <a:rPr lang="de-DE" sz="2400" dirty="0" smtClean="0">
                <a:sym typeface="Wingdings" panose="05000000000000000000" pitchFamily="2" charset="2"/>
              </a:rPr>
              <a:t>Alles umschnürend, mild, leicht</a:t>
            </a:r>
          </a:p>
          <a:p>
            <a:pPr lvl="1">
              <a:lnSpc>
                <a:spcPts val="4000"/>
              </a:lnSpc>
              <a:buFont typeface="Wingdings"/>
              <a:buChar char="à"/>
            </a:pPr>
            <a:r>
              <a:rPr lang="de-DE" sz="2400" dirty="0" smtClean="0">
                <a:sym typeface="Wingdings" panose="05000000000000000000" pitchFamily="2" charset="2"/>
              </a:rPr>
              <a:t>Mit sich selbst überall identisch, unermesslich und windstill</a:t>
            </a:r>
          </a:p>
          <a:p>
            <a:pPr lvl="1">
              <a:lnSpc>
                <a:spcPts val="4000"/>
              </a:lnSpc>
              <a:buFont typeface="Wingdings"/>
              <a:buChar char="à"/>
            </a:pPr>
            <a:r>
              <a:rPr lang="de-DE" sz="2400" dirty="0" smtClean="0">
                <a:sym typeface="Wingdings" panose="05000000000000000000" pitchFamily="2" charset="2"/>
              </a:rPr>
              <a:t>Feuerkraft, Titan-Äther</a:t>
            </a:r>
          </a:p>
          <a:p>
            <a:pPr lvl="1">
              <a:lnSpc>
                <a:spcPts val="4000"/>
              </a:lnSpc>
              <a:buFont typeface="Wingdings"/>
              <a:buChar char="à"/>
            </a:pPr>
            <a:endParaRPr lang="de-DE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6931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Einsteinsche</a:t>
            </a:r>
            <a:r>
              <a:rPr lang="de-DE" dirty="0" smtClean="0"/>
              <a:t> Postulat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de-DE" dirty="0" smtClean="0"/>
              <a:t>Relativitätsprinzip: Gleichberechtigung aller Inertialsysteme, Naturgesetze sind der Form nach invariant.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„Ein Inertialsystem (lat. </a:t>
            </a:r>
            <a:r>
              <a:rPr lang="de-DE" i="1" dirty="0" smtClean="0"/>
              <a:t>inert</a:t>
            </a:r>
            <a:r>
              <a:rPr lang="de-DE" dirty="0" smtClean="0"/>
              <a:t>: 'träge, untätig') ist ein besonderes Bezugssystem, in dem sich eine kräftefreie Masse gleichförmig geradlinig, also mit konstanter Geschwindigkeit, bewegt.“ -</a:t>
            </a:r>
            <a:r>
              <a:rPr lang="de-DE" dirty="0" err="1" smtClean="0"/>
              <a:t>SpW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2.   Konstanz der Lichtgeschwindigkeit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5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Spezielle Relativitätstheorie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Lorentzkontraktion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- Stauchung der Länge in Bewegungsrichtung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936" y="3157152"/>
            <a:ext cx="1970903" cy="262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Zeitdilatation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„Bewegte Uhren gehen langsamer.“</a:t>
            </a:r>
            <a:endParaRPr lang="de-DE" dirty="0"/>
          </a:p>
          <a:p>
            <a:pPr marL="0" indent="0" algn="ctr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sz="2400" dirty="0" smtClean="0"/>
              <a:t>Wichtig: Bewegung ist relativ!</a:t>
            </a:r>
            <a:r>
              <a:rPr lang="de-DE" sz="2400" b="1" dirty="0" smtClean="0"/>
              <a:t> 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Beispiel: Zugdurchfahrt am Bahnhof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Bewegt sich der Bahnhof am Zug vorbei oder der Zug am Bahnhof vorbei?</a:t>
            </a:r>
          </a:p>
          <a:p>
            <a:pPr marL="0" indent="0">
              <a:buNone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62517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Problem: Mehr Weg in gleicher Zeit?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626" y="2573447"/>
            <a:ext cx="3850481" cy="2905125"/>
          </a:xfrm>
        </p:spPr>
      </p:pic>
    </p:spTree>
    <p:extLst>
      <p:ext uri="{BB962C8B-B14F-4D97-AF65-F5344CB8AC3E}">
        <p14:creationId xmlns:p14="http://schemas.microsoft.com/office/powerpoint/2010/main" val="17087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Heutige 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Äther ist abgeschafft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Jedes Medium bräuchte eigenen Äther =&gt; eigene Lichtgeschwindigkeit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Keinerlei Vorstellungen von </a:t>
            </a:r>
            <a:r>
              <a:rPr lang="de-DE" dirty="0" err="1" smtClean="0"/>
              <a:t>Quintessence</a:t>
            </a:r>
            <a:r>
              <a:rPr lang="de-DE" dirty="0" smtClean="0"/>
              <a:t> etc. haltbar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Vierdimensionales </a:t>
            </a:r>
            <a:r>
              <a:rPr lang="de-DE" dirty="0" smtClean="0"/>
              <a:t>Raum-Zeit-Kontinuum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String-Theorie greift Äther-Konstrukt auf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22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Bilder aus Wikipedia vom 8.6.2017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„</a:t>
            </a:r>
            <a:r>
              <a:rPr lang="de-DE" dirty="0"/>
              <a:t> Vom absoluten Raum und von absoluter Zeit zur </a:t>
            </a:r>
            <a:r>
              <a:rPr lang="de-DE" dirty="0" smtClean="0"/>
              <a:t>dynamischen </a:t>
            </a:r>
            <a:r>
              <a:rPr lang="de-DE" dirty="0" err="1" smtClean="0"/>
              <a:t>Raumzeit</a:t>
            </a:r>
            <a:r>
              <a:rPr lang="de-DE" dirty="0"/>
              <a:t>: Ein </a:t>
            </a:r>
            <a:r>
              <a:rPr lang="de-DE" dirty="0" smtClean="0"/>
              <a:t>Überblick“ </a:t>
            </a:r>
            <a:r>
              <a:rPr lang="de-DE" dirty="0" err="1" smtClean="0"/>
              <a:t>Wiley</a:t>
            </a:r>
            <a:r>
              <a:rPr lang="de-DE" dirty="0" smtClean="0"/>
              <a:t>-VCH</a:t>
            </a:r>
          </a:p>
          <a:p>
            <a:pPr>
              <a:lnSpc>
                <a:spcPct val="150000"/>
              </a:lnSpc>
            </a:pPr>
            <a:r>
              <a:rPr lang="de-DE" dirty="0"/>
              <a:t>http://</a:t>
            </a:r>
            <a:r>
              <a:rPr lang="de-DE" dirty="0" smtClean="0"/>
              <a:t>www.spektrum.de/lexikon/physik/aether/854</a:t>
            </a:r>
            <a:endParaRPr lang="de-DE" dirty="0" smtClean="0">
              <a:hlinkClick r:id="rId2"/>
            </a:endParaRPr>
          </a:p>
          <a:p>
            <a:pPr>
              <a:lnSpc>
                <a:spcPct val="150000"/>
              </a:lnSpc>
            </a:pPr>
            <a:r>
              <a:rPr lang="de-DE" dirty="0" smtClean="0"/>
              <a:t>„Äther- Physikalische Vorstellungen im Wandel der Zeit“ Christian </a:t>
            </a:r>
            <a:r>
              <a:rPr lang="de-DE" dirty="0" err="1" smtClean="0"/>
              <a:t>Mohrdieck</a:t>
            </a:r>
            <a:r>
              <a:rPr lang="de-DE" dirty="0" smtClean="0"/>
              <a:t>, Universität Kiel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975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Vielen Dank für </a:t>
            </a:r>
            <a:r>
              <a:rPr lang="de-DE" smtClean="0"/>
              <a:t>Ihre Aufmerksamkeit!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ym typeface="Wingdings" panose="05000000000000000000" pitchFamily="2" charset="2"/>
              </a:rPr>
              <a:t>Aristoteles: 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lvl="1" indent="0">
              <a:lnSpc>
                <a:spcPts val="4000"/>
              </a:lnSpc>
              <a:buNone/>
            </a:pPr>
            <a:r>
              <a:rPr lang="de-DE" sz="24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Quintessenz, „fünftes Element´´</a:t>
            </a:r>
          </a:p>
          <a:p>
            <a:pPr marL="0" lvl="1" indent="0">
              <a:lnSpc>
                <a:spcPts val="4000"/>
              </a:lnSpc>
              <a:buNone/>
            </a:pPr>
            <a:r>
              <a:rPr lang="de-DE" sz="2200" dirty="0" smtClean="0">
                <a:sym typeface="Wingdings" panose="05000000000000000000" pitchFamily="2" charset="2"/>
              </a:rPr>
              <a:t>	 Dynamische Ätherauffassung</a:t>
            </a:r>
          </a:p>
          <a:p>
            <a:pPr marL="0" lvl="1" indent="0">
              <a:lnSpc>
                <a:spcPts val="4000"/>
              </a:lnSpc>
              <a:buNone/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Körper, der sich ohne Anfang und Ende ausbreitet</a:t>
            </a:r>
          </a:p>
          <a:p>
            <a:pPr marL="0" lvl="1" indent="0">
              <a:buNone/>
            </a:pPr>
            <a:endParaRPr lang="de-DE" sz="22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229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de-DE" sz="3200" u="sng" dirty="0" smtClean="0">
                <a:latin typeface="Calibri Light" panose="020F0302020204030204" pitchFamily="34" charset="0"/>
              </a:rPr>
              <a:t>R. </a:t>
            </a:r>
            <a:r>
              <a:rPr lang="de-DE" sz="3200" u="sng" dirty="0" smtClean="0">
                <a:latin typeface="Calibri Light" panose="020F0302020204030204" pitchFamily="34" charset="0"/>
              </a:rPr>
              <a:t>Descartes </a:t>
            </a:r>
            <a:r>
              <a:rPr lang="de-DE" sz="3200" u="sng" dirty="0" smtClean="0">
                <a:latin typeface="Calibri Light" panose="020F0302020204030204" pitchFamily="34" charset="0"/>
              </a:rPr>
              <a:t>(1596-1650)</a:t>
            </a:r>
            <a:endParaRPr lang="de-DE" sz="3200" u="sng" dirty="0">
              <a:latin typeface="Calibri Light" panose="020F03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de-DE" sz="2200" dirty="0" smtClean="0"/>
              <a:t>Begründer des modernen, frühneuzeitlichen Rationalismus</a:t>
            </a:r>
          </a:p>
          <a:p>
            <a:pPr>
              <a:lnSpc>
                <a:spcPts val="4000"/>
              </a:lnSpc>
            </a:pPr>
            <a:r>
              <a:rPr lang="de-DE" sz="2200" dirty="0" smtClean="0"/>
              <a:t>Strenger Anhänger des </a:t>
            </a:r>
            <a:r>
              <a:rPr lang="de-DE" sz="2200" dirty="0" err="1" smtClean="0"/>
              <a:t>Mechanizismus</a:t>
            </a:r>
            <a:endParaRPr lang="de-DE" sz="2200" dirty="0" smtClean="0"/>
          </a:p>
          <a:p>
            <a:pPr marL="0" indent="0">
              <a:lnSpc>
                <a:spcPts val="4000"/>
              </a:lnSpc>
              <a:buNone/>
            </a:pPr>
            <a:r>
              <a:rPr lang="de-DE" sz="2200" dirty="0"/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Bruch mit der Aristotelischen Physik</a:t>
            </a:r>
          </a:p>
          <a:p>
            <a:pPr marL="0" indent="0">
              <a:lnSpc>
                <a:spcPts val="4000"/>
              </a:lnSpc>
              <a:buNone/>
            </a:pPr>
            <a:endParaRPr lang="de-DE" sz="2200" dirty="0" smtClean="0">
              <a:sym typeface="Wingdings" panose="05000000000000000000" pitchFamily="2" charset="2"/>
            </a:endParaRPr>
          </a:p>
          <a:p>
            <a:pPr>
              <a:lnSpc>
                <a:spcPts val="4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Es kann kein „leeren Raum“ geben</a:t>
            </a:r>
          </a:p>
          <a:p>
            <a:pPr lvl="2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 Mit Materie (Äther) gefüllt </a:t>
            </a:r>
          </a:p>
          <a:p>
            <a:pPr lvl="2">
              <a:lnSpc>
                <a:spcPts val="4000"/>
              </a:lnSpc>
              <a:buFont typeface="Wingdings"/>
              <a:buChar char="à"/>
            </a:pPr>
            <a:r>
              <a:rPr lang="de-DE" sz="2200" dirty="0" smtClean="0"/>
              <a:t> Einführung des Äthers in die Physik</a:t>
            </a:r>
          </a:p>
        </p:txBody>
      </p:sp>
    </p:spTree>
    <p:extLst>
      <p:ext uri="{BB962C8B-B14F-4D97-AF65-F5344CB8AC3E}">
        <p14:creationId xmlns:p14="http://schemas.microsoft.com/office/powerpoint/2010/main" val="27340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72879" y="476672"/>
            <a:ext cx="7487050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Alle </a:t>
            </a:r>
            <a:r>
              <a:rPr lang="de-DE" sz="2200" dirty="0"/>
              <a:t>Vorgänge finden in </a:t>
            </a:r>
            <a:r>
              <a:rPr lang="de-DE" sz="2200" dirty="0" smtClean="0"/>
              <a:t>einem mit </a:t>
            </a:r>
            <a:r>
              <a:rPr lang="de-DE" sz="2200" dirty="0"/>
              <a:t>Äther gefüllten </a:t>
            </a:r>
            <a:r>
              <a:rPr lang="de-DE" sz="2200" dirty="0" smtClean="0"/>
              <a:t>Raum statt</a:t>
            </a:r>
            <a:endParaRPr lang="de-DE" sz="2200" dirty="0"/>
          </a:p>
          <a:p>
            <a:pPr>
              <a:lnSpc>
                <a:spcPts val="4000"/>
              </a:lnSpc>
            </a:pPr>
            <a:r>
              <a:rPr lang="de-DE" sz="2200" dirty="0"/>
              <a:t>	</a:t>
            </a:r>
            <a:r>
              <a:rPr lang="de-DE" sz="2200" dirty="0">
                <a:sym typeface="Wingdings" panose="05000000000000000000" pitchFamily="2" charset="2"/>
              </a:rPr>
              <a:t> per direkten </a:t>
            </a:r>
            <a:r>
              <a:rPr lang="de-DE" sz="2200" dirty="0" smtClean="0">
                <a:sym typeface="Wingdings" panose="05000000000000000000" pitchFamily="2" charset="2"/>
              </a:rPr>
              <a:t>Materiekontakt</a:t>
            </a:r>
            <a:endParaRPr lang="de-DE" sz="2200" dirty="0">
              <a:sym typeface="Wingdings" panose="05000000000000000000" pitchFamily="2" charset="2"/>
            </a:endParaRP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 als Bewegung und </a:t>
            </a:r>
            <a:r>
              <a:rPr lang="de-DE" sz="2200" dirty="0" smtClean="0">
                <a:sym typeface="Wingdings" panose="05000000000000000000" pitchFamily="2" charset="2"/>
              </a:rPr>
              <a:t>Druck-Erscheinungen: 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 </a:t>
            </a:r>
            <a:r>
              <a:rPr lang="de-DE" sz="2200" dirty="0" smtClean="0">
                <a:sym typeface="Wingdings" panose="05000000000000000000" pitchFamily="2" charset="2"/>
              </a:rPr>
              <a:t>    dynamische Wechselwirkungen der Körper durch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 </a:t>
            </a:r>
            <a:r>
              <a:rPr lang="de-DE" sz="2200" dirty="0" smtClean="0">
                <a:sym typeface="Wingdings" panose="05000000000000000000" pitchFamily="2" charset="2"/>
              </a:rPr>
              <a:t>    Stoßübertragungen </a:t>
            </a:r>
            <a:r>
              <a:rPr lang="de-DE" sz="2200" dirty="0"/>
              <a:t>	</a:t>
            </a:r>
          </a:p>
          <a:p>
            <a:pPr marL="1257300" lvl="2" indent="-342900">
              <a:lnSpc>
                <a:spcPts val="4000"/>
              </a:lnSpc>
              <a:buFont typeface="Wingdings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Erklärung von Schall-, Wärme- und Lichtausbreitung</a:t>
            </a:r>
          </a:p>
          <a:p>
            <a:pPr marL="1257300" lvl="2" indent="-342900">
              <a:lnSpc>
                <a:spcPts val="4000"/>
              </a:lnSpc>
              <a:buFont typeface="Wingdings"/>
              <a:buChar char="à"/>
            </a:pPr>
            <a:endParaRPr lang="de-DE" sz="2200" dirty="0" smtClean="0"/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Nahm kugelförmige Lichtteilchen an, die enganeinander</a:t>
            </a:r>
          </a:p>
          <a:p>
            <a:pPr>
              <a:lnSpc>
                <a:spcPts val="4000"/>
              </a:lnSpc>
            </a:pPr>
            <a:r>
              <a:rPr lang="de-DE" sz="2200" dirty="0" smtClean="0"/>
              <a:t>     gepresst lagen</a:t>
            </a:r>
          </a:p>
          <a:p>
            <a:pPr>
              <a:lnSpc>
                <a:spcPts val="4000"/>
              </a:lnSpc>
            </a:pPr>
            <a:r>
              <a:rPr lang="de-DE" sz="2200" dirty="0"/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Licht als statische Übertragung des Druckes zwischen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 </a:t>
            </a:r>
            <a:r>
              <a:rPr lang="de-DE" sz="2200" dirty="0" smtClean="0">
                <a:sym typeface="Wingdings" panose="05000000000000000000" pitchFamily="2" charset="2"/>
              </a:rPr>
              <a:t>    den Lichtteilchen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Licht als Verschiebung der Ätherteilchen</a:t>
            </a:r>
          </a:p>
        </p:txBody>
      </p:sp>
    </p:spTree>
    <p:extLst>
      <p:ext uri="{BB962C8B-B14F-4D97-AF65-F5344CB8AC3E}">
        <p14:creationId xmlns:p14="http://schemas.microsoft.com/office/powerpoint/2010/main" val="31766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980728"/>
            <a:ext cx="424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 smtClean="0">
                <a:latin typeface="Calibri Light" panose="020F0302020204030204" pitchFamily="34" charset="0"/>
              </a:rPr>
              <a:t>C. Huygens (1629-1695):</a:t>
            </a:r>
            <a:endParaRPr lang="de-DE" sz="3200" u="sng" dirty="0">
              <a:latin typeface="Calibri Light" panose="020F030202020403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27584" y="1916832"/>
            <a:ext cx="7649851" cy="4534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Wellennatur des Lichts </a:t>
            </a:r>
            <a:r>
              <a:rPr lang="de-DE" sz="2200" dirty="0" smtClean="0">
                <a:sym typeface="Wingdings" panose="05000000000000000000" pitchFamily="2" charset="2"/>
              </a:rPr>
              <a:t> Elementarwellen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Gegner der </a:t>
            </a:r>
            <a:r>
              <a:rPr lang="de-DE" sz="2200" dirty="0" err="1" smtClean="0">
                <a:sym typeface="Wingdings" panose="05000000000000000000" pitchFamily="2" charset="2"/>
              </a:rPr>
              <a:t>Korspuskulartheorie</a:t>
            </a:r>
            <a:r>
              <a:rPr lang="de-DE" sz="2200" dirty="0" smtClean="0">
                <a:sym typeface="Wingdings" panose="05000000000000000000" pitchFamily="2" charset="2"/>
              </a:rPr>
              <a:t> Newtons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Äther-Wellentheorie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Licht als Impuls der Ätherteilchen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 elastisch, durchsichtig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Aufgrund der sehr hohen c, muss der Äther äußerst „fest“ sein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Durfte keinen materiellen Charakter haben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Nahm </a:t>
            </a:r>
            <a:r>
              <a:rPr lang="de-DE" sz="2200" dirty="0">
                <a:sym typeface="Wingdings" panose="05000000000000000000" pitchFamily="2" charset="2"/>
              </a:rPr>
              <a:t>L</a:t>
            </a:r>
            <a:r>
              <a:rPr lang="de-DE" sz="2200" dirty="0" smtClean="0">
                <a:sym typeface="Wingdings" panose="05000000000000000000" pitchFamily="2" charset="2"/>
              </a:rPr>
              <a:t>ongitudinalwellen 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6653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480257"/>
            <a:ext cx="710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 smtClean="0">
                <a:latin typeface="Calibri Light" panose="020F0302020204030204" pitchFamily="34" charset="0"/>
              </a:rPr>
              <a:t>Newtons (1643-1727): Äther-Hypothese </a:t>
            </a:r>
            <a:endParaRPr lang="de-DE" sz="3200" u="sng" dirty="0">
              <a:latin typeface="Calibri Light" panose="020F030202020403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1412776"/>
            <a:ext cx="7117911" cy="5221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Substanz, die „leeren Raum“ füllt (wie Descartes)</a:t>
            </a:r>
          </a:p>
          <a:p>
            <a:pPr marL="285750" indent="-28575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Existiert an allen Orten, durchdringt jeden Körper</a:t>
            </a:r>
          </a:p>
          <a:p>
            <a:pPr marL="285750" indent="-28575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/>
              <a:t>a</a:t>
            </a:r>
            <a:r>
              <a:rPr lang="de-DE" sz="2200" dirty="0" smtClean="0"/>
              <a:t>usdehnbar und kontrahierbar (wie Gas)</a:t>
            </a:r>
          </a:p>
          <a:p>
            <a:pPr lvl="2">
              <a:lnSpc>
                <a:spcPts val="4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  aber: viel kleiner als Gase</a:t>
            </a:r>
            <a:endParaRPr lang="de-DE" sz="2200" dirty="0"/>
          </a:p>
          <a:p>
            <a:pPr>
              <a:lnSpc>
                <a:spcPts val="4000"/>
              </a:lnSpc>
            </a:pPr>
            <a:r>
              <a:rPr lang="de-DE" sz="2200" dirty="0" smtClean="0"/>
              <a:t>	 </a:t>
            </a:r>
            <a:r>
              <a:rPr lang="de-DE" sz="2200" dirty="0" smtClean="0">
                <a:sym typeface="Wingdings" panose="05000000000000000000" pitchFamily="2" charset="2"/>
              </a:rPr>
              <a:t> Ätherdichte nicht konstant, variiert kontinuierlich</a:t>
            </a:r>
          </a:p>
          <a:p>
            <a:pPr>
              <a:lnSpc>
                <a:spcPts val="4000"/>
              </a:lnSpc>
            </a:pPr>
            <a:r>
              <a:rPr lang="de-DE" sz="2200" dirty="0">
                <a:sym typeface="Wingdings" panose="05000000000000000000" pitchFamily="2" charset="2"/>
              </a:rPr>
              <a:t>	</a:t>
            </a:r>
            <a:r>
              <a:rPr lang="de-DE" sz="2200" dirty="0" smtClean="0">
                <a:sym typeface="Wingdings" panose="05000000000000000000" pitchFamily="2" charset="2"/>
              </a:rPr>
              <a:t>  nicht homogen</a:t>
            </a:r>
          </a:p>
          <a:p>
            <a:pPr marL="342900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in Körpern viel dichter und feiner als außerhalb</a:t>
            </a:r>
            <a:endParaRPr lang="de-DE" sz="2200" dirty="0" smtClean="0"/>
          </a:p>
          <a:p>
            <a:pPr marL="285750" indent="-28575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dirty="0" smtClean="0"/>
              <a:t>uht </a:t>
            </a:r>
            <a:r>
              <a:rPr lang="de-DE" sz="2200" dirty="0" smtClean="0">
                <a:sym typeface="Wingdings" panose="05000000000000000000" pitchFamily="2" charset="2"/>
              </a:rPr>
              <a:t> Äther als Bezugssystem, absoluter Raum</a:t>
            </a:r>
            <a:endParaRPr lang="de-DE" sz="2200" dirty="0" smtClean="0"/>
          </a:p>
          <a:p>
            <a:pPr marL="285750" indent="-28575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elastisch, flüssig</a:t>
            </a:r>
          </a:p>
          <a:p>
            <a:pPr marL="285750" indent="-28575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de-DE" sz="2200" dirty="0" smtClean="0"/>
              <a:t>Erwägung mehrerer Äther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9812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83568" y="908720"/>
            <a:ext cx="3922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 smtClean="0">
                <a:latin typeface="Calibri Light" panose="020F0302020204030204" pitchFamily="34" charset="0"/>
              </a:rPr>
              <a:t>Funktionen des Äthers</a:t>
            </a:r>
            <a:endParaRPr lang="de-DE" sz="3200" u="sng" dirty="0">
              <a:latin typeface="Calibri Light" panose="020F030202020403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2060848"/>
            <a:ext cx="3465116" cy="15774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ts val="4000"/>
              </a:lnSpc>
              <a:buAutoNum type="arabicParenR"/>
            </a:pPr>
            <a:r>
              <a:rPr lang="de-DE" sz="2200" dirty="0" smtClean="0"/>
              <a:t>Optik, Licht </a:t>
            </a:r>
          </a:p>
          <a:p>
            <a:pPr marL="457200" indent="-457200">
              <a:lnSpc>
                <a:spcPts val="4000"/>
              </a:lnSpc>
              <a:buAutoNum type="arabicParenR"/>
            </a:pPr>
            <a:r>
              <a:rPr lang="de-DE" sz="2200" dirty="0" smtClean="0"/>
              <a:t>Gravitationstheoretische</a:t>
            </a:r>
          </a:p>
          <a:p>
            <a:pPr marL="457200" indent="-457200">
              <a:lnSpc>
                <a:spcPts val="4000"/>
              </a:lnSpc>
              <a:buAutoNum type="arabicParenR"/>
            </a:pPr>
            <a:r>
              <a:rPr lang="de-DE" sz="2200" dirty="0" smtClean="0"/>
              <a:t>Physiologische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4588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700</Words>
  <Application>Microsoft Office PowerPoint</Application>
  <PresentationFormat>Bildschirmpräsentation (4:3)</PresentationFormat>
  <Paragraphs>217</Paragraphs>
  <Slides>36</Slides>
  <Notes>1</Notes>
  <HiddenSlides>0</HiddenSlides>
  <MMClips>1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36</vt:i4>
      </vt:variant>
    </vt:vector>
  </HeadingPairs>
  <TitlesOfParts>
    <vt:vector size="38" baseType="lpstr">
      <vt:lpstr>Larissa</vt:lpstr>
      <vt:lpstr>Office Theme</vt:lpstr>
      <vt:lpstr>Äthertheorie bis SRT</vt:lpstr>
      <vt:lpstr>Gliederung</vt:lpstr>
      <vt:lpstr>Evolution des philosophischen Äthers</vt:lpstr>
      <vt:lpstr>PowerPoint-Präsentation</vt:lpstr>
      <vt:lpstr>R. Descartes (1596-1650)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 Absoluter Raum </vt:lpstr>
      <vt:lpstr>Foucaultsches Pendel</vt:lpstr>
      <vt:lpstr>Ruhender Äther</vt:lpstr>
      <vt:lpstr>4. Widerlegter Beweis durch Michelson </vt:lpstr>
      <vt:lpstr>Aufbau</vt:lpstr>
      <vt:lpstr>Ergebnis</vt:lpstr>
      <vt:lpstr>Probleme mit dem Äther</vt:lpstr>
      <vt:lpstr>5. Lorentz‘scher Äther</vt:lpstr>
      <vt:lpstr>Lorentz‘scher Äther</vt:lpstr>
      <vt:lpstr>6. Einstein und die SRT</vt:lpstr>
      <vt:lpstr>Einsteinsche Postulat</vt:lpstr>
      <vt:lpstr>Spezielle Relativitätstheorie</vt:lpstr>
      <vt:lpstr>Zeitdilatation</vt:lpstr>
      <vt:lpstr>Problem: Mehr Weg in gleicher Zeit?</vt:lpstr>
      <vt:lpstr>Heutige Sicht</vt:lpstr>
      <vt:lpstr>Quellen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Äthertheorie</dc:title>
  <dc:creator>admin2</dc:creator>
  <cp:lastModifiedBy>admin2</cp:lastModifiedBy>
  <cp:revision>46</cp:revision>
  <dcterms:created xsi:type="dcterms:W3CDTF">2017-06-07T12:22:18Z</dcterms:created>
  <dcterms:modified xsi:type="dcterms:W3CDTF">2017-06-08T14:58:06Z</dcterms:modified>
</cp:coreProperties>
</file>