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mOcf_0OXz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5431C-4213-4291-A77E-2E915869F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Das astronomische Weltbild im Wandel der Zeit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25056-1453-4CD7-B48A-842E0228D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Jannik </a:t>
            </a:r>
            <a:r>
              <a:rPr lang="de-DE" dirty="0" err="1"/>
              <a:t>Sälker</a:t>
            </a:r>
            <a:r>
              <a:rPr lang="de-DE" dirty="0"/>
              <a:t> und Silvan Allerbeck</a:t>
            </a:r>
          </a:p>
        </p:txBody>
      </p:sp>
    </p:spTree>
    <p:extLst>
      <p:ext uri="{BB962C8B-B14F-4D97-AF65-F5344CB8AC3E}">
        <p14:creationId xmlns:p14="http://schemas.microsoft.com/office/powerpoint/2010/main" val="56008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68B90CE-7DC3-40DB-8FB4-DFDA768B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Zweifel am geozentrischen Weltbild</a:t>
            </a:r>
            <a:br>
              <a:rPr lang="de-DE" dirty="0"/>
            </a:br>
            <a:r>
              <a:rPr lang="de-DE" dirty="0"/>
              <a:t>(13. Jh.)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7AF89D0-E3D2-4D9C-89FD-626872767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Genauere Geräte zeigen Abweichungen → Versuch der Korrektur</a:t>
            </a:r>
          </a:p>
          <a:p>
            <a:endParaRPr lang="de-DE" dirty="0"/>
          </a:p>
          <a:p>
            <a:r>
              <a:rPr lang="de-DE" dirty="0"/>
              <a:t>Kopernikus (1512):</a:t>
            </a:r>
          </a:p>
          <a:p>
            <a:pPr lvl="1"/>
            <a:r>
              <a:rPr lang="de-DE" dirty="0"/>
              <a:t>Erkennt das bestehende Weltbild nicht an</a:t>
            </a:r>
          </a:p>
          <a:p>
            <a:pPr lvl="1"/>
            <a:r>
              <a:rPr lang="de-DE" dirty="0"/>
              <a:t>Entwickelt heliozentrisches Bild (Fixsternsphäre bleibt)</a:t>
            </a:r>
          </a:p>
          <a:p>
            <a:r>
              <a:rPr lang="de-DE" dirty="0"/>
              <a:t>Anerkennung erst nach seinem Tod</a:t>
            </a:r>
          </a:p>
          <a:p>
            <a:pPr lvl="1"/>
            <a:r>
              <a:rPr lang="de-DE" dirty="0"/>
              <a:t>Galilei beobachtet den Jupiter mit einem Fernrohr</a:t>
            </a:r>
          </a:p>
          <a:p>
            <a:pPr lvl="1"/>
            <a:r>
              <a:rPr lang="de-DE" dirty="0"/>
              <a:t>Kepler beschreibt die Bewegung der Planeten (bis heute gültig)</a:t>
            </a:r>
          </a:p>
          <a:p>
            <a:pPr lvl="1"/>
            <a:r>
              <a:rPr lang="de-DE" dirty="0"/>
              <a:t>Newton beschreibt Gravitation</a:t>
            </a:r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F964FA-79F3-4DA0-8348-49D91D536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083" y="1381735"/>
            <a:ext cx="8022570" cy="4733316"/>
          </a:xfrm>
        </p:spPr>
      </p:pic>
    </p:spTree>
    <p:extLst>
      <p:ext uri="{BB962C8B-B14F-4D97-AF65-F5344CB8AC3E}">
        <p14:creationId xmlns:p14="http://schemas.microsoft.com/office/powerpoint/2010/main" val="84860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3FF4354-A8D0-4E1A-B639-F3272A353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94" y="971550"/>
            <a:ext cx="4761706" cy="47617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5C0CCD9-3A78-42E2-A2DD-80121D2CC7D3}"/>
              </a:ext>
            </a:extLst>
          </p:cNvPr>
          <p:cNvSpPr txBox="1"/>
          <p:nvPr/>
        </p:nvSpPr>
        <p:spPr>
          <a:xfrm>
            <a:off x="4667250" y="5972175"/>
            <a:ext cx="37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Tychonisches</a:t>
            </a:r>
            <a:r>
              <a:rPr lang="de-DE" dirty="0"/>
              <a:t> Weltbild (1588)</a:t>
            </a:r>
          </a:p>
        </p:txBody>
      </p:sp>
    </p:spTree>
    <p:extLst>
      <p:ext uri="{BB962C8B-B14F-4D97-AF65-F5344CB8AC3E}">
        <p14:creationId xmlns:p14="http://schemas.microsoft.com/office/powerpoint/2010/main" val="157552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5DCEEB7-45D3-4CDB-A894-F3E7DAB2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315912"/>
            <a:ext cx="6705600" cy="37719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ED92D3-95BE-4BCF-8282-3A23BC11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2201862"/>
            <a:ext cx="4105275" cy="4105275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CECA822-4D5C-47F2-A33F-822AB9EF2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9275" y="3690938"/>
            <a:ext cx="4876800" cy="2743200"/>
          </a:xfrm>
        </p:spPr>
      </p:pic>
    </p:spTree>
    <p:extLst>
      <p:ext uri="{BB962C8B-B14F-4D97-AF65-F5344CB8AC3E}">
        <p14:creationId xmlns:p14="http://schemas.microsoft.com/office/powerpoint/2010/main" val="344014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B07C9-7228-4A67-9E27-86C07FB0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898" y="16051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Der Mensch hat das wahre Bild der Erde und des Universums erkannt!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5EB6CA1-7EA1-4ED4-BBB8-ECC652FFA095}"/>
              </a:ext>
            </a:extLst>
          </p:cNvPr>
          <p:cNvSpPr txBox="1">
            <a:spLocks/>
          </p:cNvSpPr>
          <p:nvPr/>
        </p:nvSpPr>
        <p:spPr>
          <a:xfrm>
            <a:off x="1640156" y="369570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6600" dirty="0"/>
              <a:t>Oder?</a:t>
            </a:r>
          </a:p>
        </p:txBody>
      </p:sp>
    </p:spTree>
    <p:extLst>
      <p:ext uri="{BB962C8B-B14F-4D97-AF65-F5344CB8AC3E}">
        <p14:creationId xmlns:p14="http://schemas.microsoft.com/office/powerpoint/2010/main" val="14610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192DB-FF1C-4427-8416-4EBFBB6B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Erde ist flach 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99EFF9-F60D-4E8A-93CE-985F6DD7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1" y="3628431"/>
            <a:ext cx="5048250" cy="28396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497CDA4-9D51-4AA9-A44B-F059E1FBB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9" y="1759855"/>
            <a:ext cx="5673103" cy="31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16C7A-3242-471C-9367-CE0CDDCA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Flat </a:t>
            </a:r>
            <a:r>
              <a:rPr lang="de-DE" dirty="0" err="1"/>
              <a:t>earth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F372F4-2C7D-4D4A-9E21-5127002F1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Samuel </a:t>
            </a:r>
            <a:r>
              <a:rPr lang="de-DE" dirty="0" err="1"/>
              <a:t>Rowbotham</a:t>
            </a:r>
            <a:r>
              <a:rPr lang="de-DE" dirty="0"/>
              <a:t> als Gründer der Bewegung im Jahre 1816 </a:t>
            </a:r>
          </a:p>
          <a:p>
            <a:pPr lvl="1"/>
            <a:r>
              <a:rPr lang="de-DE" dirty="0"/>
              <a:t>Beziehen sich auf Bibelzitate in denen die Rede vom Erdkreis und den vier Enden der Erde ist</a:t>
            </a:r>
          </a:p>
          <a:p>
            <a:pPr lvl="1"/>
            <a:r>
              <a:rPr lang="de-DE" dirty="0"/>
              <a:t>Anhänger sehr religiös</a:t>
            </a:r>
          </a:p>
          <a:p>
            <a:r>
              <a:rPr lang="de-DE" dirty="0"/>
              <a:t>Weltbild der </a:t>
            </a:r>
            <a:r>
              <a:rPr lang="de-DE" dirty="0" err="1"/>
              <a:t>Flacherdler</a:t>
            </a:r>
            <a:endParaRPr lang="de-DE" dirty="0"/>
          </a:p>
          <a:p>
            <a:pPr lvl="1"/>
            <a:r>
              <a:rPr lang="de-DE" dirty="0"/>
              <a:t>Nordpol steht in Mittelpunkt der Erde und die Antarktis bildet den </a:t>
            </a:r>
            <a:r>
              <a:rPr lang="de-DE" dirty="0" err="1"/>
              <a:t>Eisrand</a:t>
            </a:r>
            <a:endParaRPr lang="de-DE" dirty="0"/>
          </a:p>
          <a:p>
            <a:pPr lvl="1"/>
            <a:r>
              <a:rPr lang="de-DE" dirty="0"/>
              <a:t>Sonne (ca. 52 km groß) kreist in einem Abstand von ca. 5000 km wie eine Taschenlampe über Erdscheibe</a:t>
            </a:r>
          </a:p>
          <a:p>
            <a:pPr lvl="1"/>
            <a:r>
              <a:rPr lang="de-DE" dirty="0"/>
              <a:t>Erdscheibe bewegt sich kontinuierlich nach oben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49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8CA93F2-E930-441F-A57D-9B837719B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344" y="2714625"/>
            <a:ext cx="6716888" cy="377825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382796-5570-48C9-9865-7112CF52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03" y="1352550"/>
            <a:ext cx="4904633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CAA74-360B-4CFC-9F5F-CDA76992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Erklärungen der </a:t>
            </a:r>
            <a:r>
              <a:rPr lang="de-DE" dirty="0" err="1"/>
              <a:t>Flacherdler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64E29-0A4A-4CD8-9A76-A4F3C70C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981450"/>
          </a:xfrm>
        </p:spPr>
        <p:txBody>
          <a:bodyPr>
            <a:normAutofit/>
          </a:bodyPr>
          <a:lstStyle/>
          <a:p>
            <a:r>
              <a:rPr lang="de-DE" dirty="0"/>
              <a:t>Gravitation ist ein Mythos</a:t>
            </a:r>
          </a:p>
          <a:p>
            <a:r>
              <a:rPr lang="de-DE" dirty="0"/>
              <a:t>Jahreszeiten entstehen durch Abstandsänderung der Sonne zur Erdscheibe</a:t>
            </a:r>
          </a:p>
          <a:p>
            <a:r>
              <a:rPr lang="de-DE" dirty="0"/>
              <a:t>Mond und manche Sterne werden an den Himmel projiziert</a:t>
            </a:r>
          </a:p>
          <a:p>
            <a:r>
              <a:rPr lang="de-DE" dirty="0"/>
              <a:t>Antarktis Vertrag verbietet es zum Ende der Welt zu reisen</a:t>
            </a:r>
          </a:p>
          <a:p>
            <a:pPr lvl="1"/>
            <a:r>
              <a:rPr lang="de-DE" dirty="0"/>
              <a:t>Vertrag wurde von mehreren Nationen unterschieben</a:t>
            </a:r>
          </a:p>
          <a:p>
            <a:r>
              <a:rPr lang="de-DE" dirty="0"/>
              <a:t>Generelle Verschwörung der Regierungen und der Naturwissenschaftler</a:t>
            </a:r>
          </a:p>
          <a:p>
            <a:r>
              <a:rPr lang="de-DE" dirty="0"/>
              <a:t>Umsegeln der Erde nicht möglich aufgrund der Kreisströmung vor der Antarktis</a:t>
            </a:r>
          </a:p>
          <a:p>
            <a:endParaRPr lang="de-DE" dirty="0"/>
          </a:p>
          <a:p>
            <a:r>
              <a:rPr lang="de-DE" u="sng" dirty="0">
                <a:hlinkClick r:id="rId2"/>
              </a:rPr>
              <a:t>https://www.youtube.com/watch?v=0mOcf_0OXz4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91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F7CE11-356D-4F98-8609-500576E21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598" y="421113"/>
            <a:ext cx="5604803" cy="6224162"/>
          </a:xfrm>
        </p:spPr>
      </p:pic>
    </p:spTree>
    <p:extLst>
      <p:ext uri="{BB962C8B-B14F-4D97-AF65-F5344CB8AC3E}">
        <p14:creationId xmlns:p14="http://schemas.microsoft.com/office/powerpoint/2010/main" val="139556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CE74C-FDC5-4581-A161-E707F511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Astronomische Beobachtungen?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86F4550-DDFA-42DD-AE5B-1B6FC0365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470" y="1709790"/>
            <a:ext cx="5157630" cy="343842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88CA76-36A8-4745-BCDB-8D6893A1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320" y="1905000"/>
            <a:ext cx="3634593" cy="286127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D63DC54-7C47-4B08-A330-EA03FACBCF15}"/>
              </a:ext>
            </a:extLst>
          </p:cNvPr>
          <p:cNvSpPr txBox="1"/>
          <p:nvPr/>
        </p:nvSpPr>
        <p:spPr>
          <a:xfrm>
            <a:off x="1704975" y="5148210"/>
            <a:ext cx="523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Kreisgrabenanlagen (5500-4900 v.Chr.)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86000F-253C-4AD8-ACDE-C1C81C4113CD}"/>
              </a:ext>
            </a:extLst>
          </p:cNvPr>
          <p:cNvSpPr txBox="1"/>
          <p:nvPr/>
        </p:nvSpPr>
        <p:spPr>
          <a:xfrm>
            <a:off x="7643320" y="4871211"/>
            <a:ext cx="363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Sonnenauf</a:t>
            </a:r>
            <a:r>
              <a:rPr lang="de-DE" dirty="0"/>
              <a:t>- und </a:t>
            </a:r>
            <a:r>
              <a:rPr lang="de-DE" dirty="0" err="1"/>
              <a:t>untergang</a:t>
            </a:r>
            <a:r>
              <a:rPr lang="de-DE" dirty="0"/>
              <a:t> zur Wintersonnenwende</a:t>
            </a:r>
          </a:p>
        </p:txBody>
      </p:sp>
    </p:spTree>
    <p:extLst>
      <p:ext uri="{BB962C8B-B14F-4D97-AF65-F5344CB8AC3E}">
        <p14:creationId xmlns:p14="http://schemas.microsoft.com/office/powerpoint/2010/main" val="313212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CDDE8-7960-40C2-8082-2211EF5A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Flat </a:t>
            </a:r>
            <a:r>
              <a:rPr lang="de-DE" dirty="0" err="1"/>
              <a:t>earth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auf Facebook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D9A15F-B4E2-4CBD-B1B4-1A6485DAA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280890"/>
          </a:xfrm>
        </p:spPr>
        <p:txBody>
          <a:bodyPr>
            <a:normAutofit/>
          </a:bodyPr>
          <a:lstStyle/>
          <a:p>
            <a:r>
              <a:rPr lang="de-DE" dirty="0"/>
              <a:t>Über 170.000 Follower</a:t>
            </a:r>
          </a:p>
          <a:p>
            <a:r>
              <a:rPr lang="de-DE" dirty="0"/>
              <a:t>Organisierte Gruppe mit weitreichender </a:t>
            </a:r>
            <a:r>
              <a:rPr lang="de-DE" dirty="0" err="1"/>
              <a:t>Commiunity</a:t>
            </a:r>
            <a:endParaRPr lang="de-DE" dirty="0"/>
          </a:p>
          <a:p>
            <a:r>
              <a:rPr lang="de-DE" dirty="0"/>
              <a:t>Prominente Mitglieder wie Rapper </a:t>
            </a:r>
            <a:r>
              <a:rPr lang="de-DE" dirty="0" err="1"/>
              <a:t>B.o.B</a:t>
            </a:r>
            <a:r>
              <a:rPr lang="de-DE" dirty="0"/>
              <a:t> und NBA Basketballer Kyrie Irving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2E5458-02D8-45DF-A01A-C2A04B31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46" y="3633721"/>
            <a:ext cx="5182323" cy="10764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C3BB13D-70F4-42F0-A3D1-8493FC0F5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68" y="3443511"/>
            <a:ext cx="5096586" cy="10097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5C00F2-4947-4BB5-A544-FB2D0D9B9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9" y="4929427"/>
            <a:ext cx="5087060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98B0DF8-B808-450C-B5A3-B473E7606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3370" y="134200"/>
            <a:ext cx="3341905" cy="3837921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E3EBE0-A675-4270-94EF-BCD54BB9F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73" y="3525101"/>
            <a:ext cx="3289946" cy="3233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5682078-0507-444A-972D-234221F4C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018" y="4262043"/>
            <a:ext cx="1966259" cy="24617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2F3482-3BC3-4DB4-B339-2B993FC2E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820" y="1510039"/>
            <a:ext cx="3459263" cy="38379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7B2D12-FF4E-4267-9334-6D169C11A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231884"/>
            <a:ext cx="3017770" cy="30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929C6-FE94-4ED7-B480-F86FC3F1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Kreisgrabenanlagen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93D777-0872-4E73-A1D1-4727B3015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Anlagen als astronomische Beobachtungszentren?</a:t>
            </a:r>
          </a:p>
          <a:p>
            <a:r>
              <a:rPr lang="de-DE" dirty="0"/>
              <a:t>Nach der Sonne gerichteter Bau der Eingänge	</a:t>
            </a:r>
          </a:p>
          <a:p>
            <a:pPr lvl="1"/>
            <a:r>
              <a:rPr lang="de-DE" dirty="0"/>
              <a:t>Allerdings keine eindeutigen Beweise vorhanden</a:t>
            </a:r>
          </a:p>
          <a:p>
            <a:endParaRPr lang="de-DE" dirty="0"/>
          </a:p>
          <a:p>
            <a:r>
              <a:rPr lang="de-DE" dirty="0"/>
              <a:t>Wahrscheinlich häufiger als Versammlungsplatz, zum Schutz oder für religiöse Zwecke verwendet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02598A-A8FD-4E13-BAAE-EC73B296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160" y="4334772"/>
            <a:ext cx="3357395" cy="229142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FDF7FE7-E164-4559-A6F6-F3B0D27E8983}"/>
              </a:ext>
            </a:extLst>
          </p:cNvPr>
          <p:cNvSpPr txBox="1"/>
          <p:nvPr/>
        </p:nvSpPr>
        <p:spPr>
          <a:xfrm>
            <a:off x="6248400" y="5979864"/>
            <a:ext cx="22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Stonehenge (3100-2000 v.Chr.)</a:t>
            </a:r>
          </a:p>
        </p:txBody>
      </p:sp>
    </p:spTree>
    <p:extLst>
      <p:ext uri="{BB962C8B-B14F-4D97-AF65-F5344CB8AC3E}">
        <p14:creationId xmlns:p14="http://schemas.microsoft.com/office/powerpoint/2010/main" val="127667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DA594DB-9D53-4677-8362-6E0C90D09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82" y="1902912"/>
            <a:ext cx="3922693" cy="385757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E578338-69A9-49D2-9782-4B9CC7C36F89}"/>
              </a:ext>
            </a:extLst>
          </p:cNvPr>
          <p:cNvSpPr txBox="1"/>
          <p:nvPr/>
        </p:nvSpPr>
        <p:spPr>
          <a:xfrm>
            <a:off x="1523751" y="5864558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(Bronzescheibe von vor 3500 Jahren)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10042D2-2639-47DF-8CDD-F0E3FAED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dirty="0"/>
              <a:t>Himmelsscheibe von Nebra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70ADE79-0883-4BD1-A4A3-FE506F71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979" y="2474412"/>
            <a:ext cx="5408612" cy="4008310"/>
          </a:xfrm>
        </p:spPr>
        <p:txBody>
          <a:bodyPr/>
          <a:lstStyle/>
          <a:p>
            <a:r>
              <a:rPr lang="de-DE" dirty="0"/>
              <a:t>Beobachtung und Aufzeichnung von Sonne, Mond und Plejaden</a:t>
            </a:r>
          </a:p>
          <a:p>
            <a:r>
              <a:rPr lang="de-DE" dirty="0"/>
              <a:t>Orientierung am Sternenhimmel zum erkennen des bäuerlichen Jahrs (Ernte)</a:t>
            </a:r>
          </a:p>
        </p:txBody>
      </p:sp>
    </p:spTree>
    <p:extLst>
      <p:ext uri="{BB962C8B-B14F-4D97-AF65-F5344CB8AC3E}">
        <p14:creationId xmlns:p14="http://schemas.microsoft.com/office/powerpoint/2010/main" val="11639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C93BB-4DEA-4A47-A3F6-5E20BBA0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Babylonisches Weltbild </a:t>
            </a:r>
            <a:br>
              <a:rPr lang="de-DE" dirty="0"/>
            </a:br>
            <a:r>
              <a:rPr lang="de-DE" dirty="0"/>
              <a:t>(1800 v.Chr. – 100 n.Chr.)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C88C18-6129-47FB-A887-9CF4BE343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8466" y="2154958"/>
            <a:ext cx="5130457" cy="420960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AB7165-786B-466E-B8AD-25F27D3C0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750" y="2024284"/>
            <a:ext cx="2939000" cy="399320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69606FB-4FD5-45EB-B0DB-F8C1DF25618B}"/>
              </a:ext>
            </a:extLst>
          </p:cNvPr>
          <p:cNvSpPr txBox="1"/>
          <p:nvPr/>
        </p:nvSpPr>
        <p:spPr>
          <a:xfrm>
            <a:off x="1537750" y="6094968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Tontafel von 700–500 v. Chr.</a:t>
            </a:r>
          </a:p>
        </p:txBody>
      </p:sp>
    </p:spTree>
    <p:extLst>
      <p:ext uri="{BB962C8B-B14F-4D97-AF65-F5344CB8AC3E}">
        <p14:creationId xmlns:p14="http://schemas.microsoft.com/office/powerpoint/2010/main" val="5478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1C5FD0-2CF5-420A-9335-6ABD5B848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662" y="1540189"/>
            <a:ext cx="8915400" cy="3777622"/>
          </a:xfrm>
        </p:spPr>
        <p:txBody>
          <a:bodyPr/>
          <a:lstStyle/>
          <a:p>
            <a:r>
              <a:rPr lang="de-DE" dirty="0"/>
              <a:t>Menschen als Mittelpunkt der Welt</a:t>
            </a:r>
          </a:p>
          <a:p>
            <a:r>
              <a:rPr lang="de-DE" dirty="0"/>
              <a:t>Die Erde als Scheibe von Ozean umgeben</a:t>
            </a:r>
          </a:p>
          <a:p>
            <a:r>
              <a:rPr lang="de-DE" dirty="0"/>
              <a:t>Himmel wie eine Glocke übergestülpt an welcher Sonne, Mond und Sterne angebracht sind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31D5DE-01F8-4604-B338-FBB97302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36" y="3429000"/>
            <a:ext cx="3649663" cy="25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1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6889-CC97-410F-8456-EE1FB16D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Veränderungen in der Antike</a:t>
            </a:r>
            <a:br>
              <a:rPr lang="de-DE" dirty="0"/>
            </a:br>
            <a:r>
              <a:rPr lang="de-DE" dirty="0"/>
              <a:t>(800 v.Chr. – 600 n.Chr.)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738277-EE6D-4718-8301-48F79244B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Entwicklung von Mathematik und Geometrie</a:t>
            </a:r>
          </a:p>
          <a:p>
            <a:r>
              <a:rPr lang="de-DE" dirty="0"/>
              <a:t>„Die Erde ist eine Kugel“ – Pythagoras (600 v.Chr.), Aristoteles (350 v.Chr.)</a:t>
            </a:r>
          </a:p>
          <a:p>
            <a:r>
              <a:rPr lang="de-DE" dirty="0" err="1"/>
              <a:t>Aristarchos</a:t>
            </a:r>
            <a:r>
              <a:rPr lang="de-DE" dirty="0"/>
              <a:t> von Samos (300 v.Chr.):</a:t>
            </a:r>
          </a:p>
          <a:p>
            <a:pPr lvl="1"/>
            <a:r>
              <a:rPr lang="de-DE" dirty="0"/>
              <a:t>Erstes heliozentrisches Weltbild:</a:t>
            </a:r>
          </a:p>
          <a:p>
            <a:pPr lvl="2"/>
            <a:r>
              <a:rPr lang="de-DE" dirty="0"/>
              <a:t>Sonne als Stern im Mittelpunkt</a:t>
            </a:r>
          </a:p>
          <a:p>
            <a:pPr lvl="2"/>
            <a:r>
              <a:rPr lang="de-DE" dirty="0"/>
              <a:t>Alle Planeten kreisen um die Sonne </a:t>
            </a:r>
          </a:p>
          <a:p>
            <a:pPr lvl="2"/>
            <a:r>
              <a:rPr lang="de-DE" dirty="0"/>
              <a:t>Die Erde dreht sich um die eigene Achse</a:t>
            </a:r>
          </a:p>
          <a:p>
            <a:pPr lvl="1"/>
            <a:r>
              <a:rPr lang="de-DE" dirty="0"/>
              <a:t>Wurde aber nicht geglaubt</a:t>
            </a:r>
          </a:p>
          <a:p>
            <a:pPr marL="914400" lvl="2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287A9-C861-44BD-A89A-8E7E9E24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Erste Berechnung des Erdumfangs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Erastothenes</a:t>
            </a:r>
            <a:r>
              <a:rPr lang="de-DE" dirty="0"/>
              <a:t> – 200 v.Chr.)	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4792688-BBEF-459B-A190-96B4C1D7A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424" y="2040335"/>
            <a:ext cx="4876225" cy="419355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197E66-C1B3-492D-8AA6-1C005A10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3262090"/>
            <a:ext cx="446649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7634B-E0DC-4C51-8FCC-12AEF6C9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Ptolemäisches Weltbild (100 n.Chr.)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097969E-6AFE-47E7-ACD4-7D941DCE51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446" y="1790700"/>
            <a:ext cx="4733925" cy="4733925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9C8C3D-9CE8-4EE4-8E55-309B24783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630" y="1905628"/>
            <a:ext cx="4313864" cy="3777622"/>
          </a:xfrm>
        </p:spPr>
        <p:txBody>
          <a:bodyPr/>
          <a:lstStyle/>
          <a:p>
            <a:r>
              <a:rPr lang="de-DE" dirty="0"/>
              <a:t>Erde im Mittelpunkt (geozentrisch)</a:t>
            </a:r>
          </a:p>
          <a:p>
            <a:r>
              <a:rPr lang="de-DE" dirty="0"/>
              <a:t>Fixsterne und Wandelsterne</a:t>
            </a:r>
          </a:p>
          <a:p>
            <a:r>
              <a:rPr lang="de-DE" dirty="0"/>
              <a:t>Fixsternsphäre die alles umschließt</a:t>
            </a:r>
          </a:p>
          <a:p>
            <a:r>
              <a:rPr lang="de-DE" dirty="0"/>
              <a:t>Geometrisch damals sehr gut erklärbar</a:t>
            </a:r>
          </a:p>
          <a:p>
            <a:endParaRPr lang="de-DE" dirty="0"/>
          </a:p>
          <a:p>
            <a:r>
              <a:rPr lang="de-DE" dirty="0"/>
              <a:t>Kirche nimmt Weltbild an, da es gut zur Schöpfung passt</a:t>
            </a:r>
          </a:p>
        </p:txBody>
      </p:sp>
    </p:spTree>
    <p:extLst>
      <p:ext uri="{BB962C8B-B14F-4D97-AF65-F5344CB8AC3E}">
        <p14:creationId xmlns:p14="http://schemas.microsoft.com/office/powerpoint/2010/main" val="40211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474</Words>
  <Application>Microsoft Office PowerPoint</Application>
  <PresentationFormat>Breitbild</PresentationFormat>
  <Paragraphs>75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Fetzen</vt:lpstr>
      <vt:lpstr>Das astronomische Weltbild im Wandel der Zeit</vt:lpstr>
      <vt:lpstr>Erste Astronomische Beobachtungen?</vt:lpstr>
      <vt:lpstr>Kreisgrabenanlagen </vt:lpstr>
      <vt:lpstr>Himmelsscheibe von Nebra</vt:lpstr>
      <vt:lpstr>Babylonisches Weltbild  (1800 v.Chr. – 100 n.Chr.)</vt:lpstr>
      <vt:lpstr>PowerPoint-Präsentation</vt:lpstr>
      <vt:lpstr>Veränderungen in der Antike (800 v.Chr. – 600 n.Chr.)</vt:lpstr>
      <vt:lpstr>Erste Berechnung des Erdumfangs (Erastothenes – 200 v.Chr.)  </vt:lpstr>
      <vt:lpstr>Ptolemäisches Weltbild (100 n.Chr.)</vt:lpstr>
      <vt:lpstr>Zweifel am geozentrischen Weltbild (13. Jh.)</vt:lpstr>
      <vt:lpstr>PowerPoint-Präsentation</vt:lpstr>
      <vt:lpstr>PowerPoint-Präsentation</vt:lpstr>
      <vt:lpstr>PowerPoint-Präsentation</vt:lpstr>
      <vt:lpstr>Der Mensch hat das wahre Bild der Erde und des Universums erkannt!</vt:lpstr>
      <vt:lpstr>Die Erde ist flach !</vt:lpstr>
      <vt:lpstr>Flat earth society</vt:lpstr>
      <vt:lpstr>PowerPoint-Präsentation</vt:lpstr>
      <vt:lpstr>Erklärungen der Flacherdler</vt:lpstr>
      <vt:lpstr>PowerPoint-Präsentation</vt:lpstr>
      <vt:lpstr>Flat earth society auf Facebook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astronomische Weltbild im Wandel der Zeit</dc:title>
  <dc:creator>Silvan Allerbeck</dc:creator>
  <cp:lastModifiedBy>Silvan Allerbeck</cp:lastModifiedBy>
  <cp:revision>15</cp:revision>
  <dcterms:created xsi:type="dcterms:W3CDTF">2018-07-04T15:44:17Z</dcterms:created>
  <dcterms:modified xsi:type="dcterms:W3CDTF">2018-07-05T11:03:33Z</dcterms:modified>
</cp:coreProperties>
</file>