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2" r:id="rId19"/>
    <p:sldId id="265" r:id="rId20"/>
    <p:sldId id="264" r:id="rId21"/>
    <p:sldId id="276" r:id="rId22"/>
    <p:sldId id="263" r:id="rId2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F22E"/>
    <a:srgbClr val="062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F4C4-B770-436E-B005-56C097DFFC1C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D9EB-2290-466C-91D6-772D90ADA2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D335B-EE7B-40C0-AB12-8C4A8A0D0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668" y="942624"/>
            <a:ext cx="8062664" cy="1102519"/>
          </a:xfrm>
        </p:spPr>
        <p:txBody>
          <a:bodyPr>
            <a:noAutofit/>
          </a:bodyPr>
          <a:lstStyle/>
          <a:p>
            <a:r>
              <a:rPr lang="de-DE" dirty="0"/>
              <a:t>Unvorstellbar und doch Erklärbar?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F35808-E074-411B-A8AD-3D376E4B6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83718"/>
            <a:ext cx="6400800" cy="131445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Theorien und Paradoxien in der Biologie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7BBF83-3FCD-42B8-8EBC-97E516A3954F}"/>
              </a:ext>
            </a:extLst>
          </p:cNvPr>
          <p:cNvSpPr txBox="1"/>
          <p:nvPr/>
        </p:nvSpPr>
        <p:spPr>
          <a:xfrm>
            <a:off x="2841576" y="4344388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Vortrag von Lena Philipp und Patrick </a:t>
            </a:r>
            <a:r>
              <a:rPr lang="de-DE" sz="1400" dirty="0" err="1"/>
              <a:t>Penndorf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8402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D8788-539E-4AC5-99BB-8E6FD7D2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2689"/>
            <a:ext cx="7886700" cy="1475442"/>
          </a:xfrm>
        </p:spPr>
        <p:txBody>
          <a:bodyPr>
            <a:normAutofit fontScale="90000"/>
          </a:bodyPr>
          <a:lstStyle/>
          <a:p>
            <a:r>
              <a:rPr lang="de-DE" sz="4950" b="1" dirty="0">
                <a:latin typeface="+mn-lt"/>
              </a:rPr>
              <a:t>Telegonie – Theorie der Fernzeugung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E27664-88E9-4BF5-99A3-F3D6FE97630F}"/>
              </a:ext>
            </a:extLst>
          </p:cNvPr>
          <p:cNvSpPr txBox="1"/>
          <p:nvPr/>
        </p:nvSpPr>
        <p:spPr>
          <a:xfrm>
            <a:off x="3707904" y="2888096"/>
            <a:ext cx="4807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„Wunderbarerweise hat auch der Zustand der Seele Einfluss auf die Gestaltung des Empfangenen. So wurden solche, die im Augenblick des Koitus Affen sahen, mit affenähnlichen Wesen schwanger.“ </a:t>
            </a:r>
            <a:r>
              <a:rPr lang="de-DE" dirty="0"/>
              <a:t>(aus der Gynäkologie des </a:t>
            </a:r>
            <a:r>
              <a:rPr lang="de-DE" dirty="0" err="1"/>
              <a:t>Soranus</a:t>
            </a:r>
            <a:r>
              <a:rPr lang="de-DE" dirty="0"/>
              <a:t> 110 n.Chr.)</a:t>
            </a:r>
          </a:p>
        </p:txBody>
      </p:sp>
    </p:spTree>
    <p:extLst>
      <p:ext uri="{BB962C8B-B14F-4D97-AF65-F5344CB8AC3E}">
        <p14:creationId xmlns:p14="http://schemas.microsoft.com/office/powerpoint/2010/main" val="286997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4AE1C-BB71-4EDC-B944-7A2B7D4F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+mn-lt"/>
              </a:rPr>
              <a:t>Hintergrund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B64C81-971C-41F8-939A-479A28FA9742}"/>
              </a:ext>
            </a:extLst>
          </p:cNvPr>
          <p:cNvSpPr txBox="1"/>
          <p:nvPr/>
        </p:nvSpPr>
        <p:spPr>
          <a:xfrm>
            <a:off x="721829" y="1063229"/>
            <a:ext cx="77003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Theorie der Vererbung verbreitet ab Antike, Anhänger bis Ende 19. Jh.</a:t>
            </a:r>
          </a:p>
          <a:p>
            <a:endParaRPr lang="de-DE" dirty="0"/>
          </a:p>
          <a:p>
            <a:r>
              <a:rPr lang="de-DE" dirty="0"/>
              <a:t>Auf den Menschen bezogen: </a:t>
            </a:r>
            <a:r>
              <a:rPr lang="de-DE" b="1" dirty="0"/>
              <a:t>„Maternal </a:t>
            </a:r>
            <a:r>
              <a:rPr lang="de-DE" b="1" dirty="0" err="1"/>
              <a:t>impression</a:t>
            </a:r>
            <a:r>
              <a:rPr lang="de-DE" b="1" dirty="0"/>
              <a:t>“ </a:t>
            </a:r>
            <a:r>
              <a:rPr lang="de-DE" dirty="0"/>
              <a:t>bzw. </a:t>
            </a:r>
            <a:r>
              <a:rPr lang="de-DE" b="1" dirty="0"/>
              <a:t>„</a:t>
            </a:r>
            <a:r>
              <a:rPr lang="de-DE" b="1" dirty="0" err="1"/>
              <a:t>vis</a:t>
            </a:r>
            <a:r>
              <a:rPr lang="de-DE" b="1" dirty="0"/>
              <a:t> </a:t>
            </a:r>
            <a:r>
              <a:rPr lang="de-DE" b="1" dirty="0" err="1"/>
              <a:t>imagenitiva</a:t>
            </a:r>
            <a:r>
              <a:rPr lang="de-DE" b="1" dirty="0"/>
              <a:t>“</a:t>
            </a:r>
          </a:p>
          <a:p>
            <a:r>
              <a:rPr lang="de-DE" dirty="0"/>
              <a:t>Verhalten/Gedanken der Frau während Schwangerschaft beeinflussen Aussehen der Kinder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Frauen verantwortlich für Missbildungen, </a:t>
            </a:r>
            <a:r>
              <a:rPr lang="de-DE" dirty="0" err="1">
                <a:sym typeface="Wingdings" panose="05000000000000000000" pitchFamily="2" charset="2"/>
              </a:rPr>
              <a:t>Monstrenbildung</a:t>
            </a:r>
            <a:r>
              <a:rPr lang="de-DE" dirty="0">
                <a:sym typeface="Wingdings" panose="05000000000000000000" pitchFamily="2" charset="2"/>
              </a:rPr>
              <a:t> (siamesische Zwillinge)…</a:t>
            </a:r>
            <a:endParaRPr lang="de-DE" dirty="0"/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Motiv findet sich im alten Testament (Jakob-Parabel), Göttergeschichten der Antike wieder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46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9061E-BBAB-4153-BFB1-08AAAE07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4834" y="109496"/>
            <a:ext cx="5915025" cy="994172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+mn-lt"/>
              </a:rPr>
              <a:t>Lord Mortons Stute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96A2CE-B697-474D-94C0-83173AC85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89" y="2853985"/>
            <a:ext cx="2585507" cy="15663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A516B59-8033-4517-9792-81BB6987E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89" y="529851"/>
            <a:ext cx="2585507" cy="168664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121A6B6-896E-4F96-B13C-2F6895420D31}"/>
              </a:ext>
            </a:extLst>
          </p:cNvPr>
          <p:cNvSpPr txBox="1"/>
          <p:nvPr/>
        </p:nvSpPr>
        <p:spPr>
          <a:xfrm>
            <a:off x="482258" y="715606"/>
            <a:ext cx="46700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Nach Verpaarung Fuchstute mit Quagga (</a:t>
            </a:r>
            <a:r>
              <a:rPr lang="de-DE" dirty="0" err="1"/>
              <a:t>Zebraart</a:t>
            </a:r>
            <a:r>
              <a:rPr lang="de-DE" dirty="0"/>
              <a:t>)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Fohlen mit Streifen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Danach Verpaarung  der selben Stute mit schwarzem Araberhengst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Fohlen ebenfalls mit Streifen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967E077-0E38-477D-BBDE-2C36A6B18792}"/>
              </a:ext>
            </a:extLst>
          </p:cNvPr>
          <p:cNvSpPr txBox="1"/>
          <p:nvPr/>
        </p:nvSpPr>
        <p:spPr>
          <a:xfrm>
            <a:off x="482257" y="3680113"/>
            <a:ext cx="4089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Sexualpartner beeinflusst Aussehen aller weiteren Nachkommen</a:t>
            </a:r>
          </a:p>
          <a:p>
            <a:r>
              <a:rPr lang="de-DE" b="1" dirty="0"/>
              <a:t>„maternal </a:t>
            </a:r>
            <a:r>
              <a:rPr lang="de-DE" b="1" dirty="0" err="1"/>
              <a:t>infection</a:t>
            </a:r>
            <a:r>
              <a:rPr lang="de-DE" b="1" dirty="0"/>
              <a:t>“</a:t>
            </a:r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77F654F-E298-4B4C-BAFF-DF4DF7FBF4DC}"/>
              </a:ext>
            </a:extLst>
          </p:cNvPr>
          <p:cNvSpPr txBox="1"/>
          <p:nvPr/>
        </p:nvSpPr>
        <p:spPr>
          <a:xfrm>
            <a:off x="482257" y="3288094"/>
            <a:ext cx="313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Erklärung?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63D6283-F033-48D3-8A22-41037D7C3369}"/>
              </a:ext>
            </a:extLst>
          </p:cNvPr>
          <p:cNvCxnSpPr>
            <a:cxnSpLocks/>
          </p:cNvCxnSpPr>
          <p:nvPr/>
        </p:nvCxnSpPr>
        <p:spPr>
          <a:xfrm flipV="1">
            <a:off x="4355976" y="1268019"/>
            <a:ext cx="1398781" cy="22361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C2113BC-E803-4B97-ABAD-4A73A0CCC0C0}"/>
              </a:ext>
            </a:extLst>
          </p:cNvPr>
          <p:cNvCxnSpPr>
            <a:cxnSpLocks/>
          </p:cNvCxnSpPr>
          <p:nvPr/>
        </p:nvCxnSpPr>
        <p:spPr>
          <a:xfrm>
            <a:off x="3275912" y="3255400"/>
            <a:ext cx="2495295" cy="39647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9EC49-E4B9-4CF2-849C-FB95DDA7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9673" y="185155"/>
            <a:ext cx="5915025" cy="994172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+mn-lt"/>
              </a:rPr>
              <a:t>ABER…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12B0E8-8711-4D37-A4EB-F5FD861DB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79" y="367034"/>
            <a:ext cx="2777942" cy="44094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38E54A-02EB-4C29-BF43-6088D1560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2677762"/>
            <a:ext cx="3417392" cy="127158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32E277C-9C9E-4F69-BDB8-1A3DB4508FB0}"/>
              </a:ext>
            </a:extLst>
          </p:cNvPr>
          <p:cNvSpPr/>
          <p:nvPr/>
        </p:nvSpPr>
        <p:spPr>
          <a:xfrm>
            <a:off x="457420" y="2294751"/>
            <a:ext cx="190084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i="1" dirty="0" err="1"/>
              <a:t>Telostylinus</a:t>
            </a:r>
            <a:r>
              <a:rPr lang="de-DE" sz="1350" i="1" dirty="0"/>
              <a:t> </a:t>
            </a:r>
            <a:r>
              <a:rPr lang="de-DE" sz="1350" i="1" dirty="0" err="1"/>
              <a:t>angusticollis</a:t>
            </a:r>
            <a:endParaRPr lang="de-DE" sz="135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A23B2C-EBC6-4941-83DB-F849D00BFF37}"/>
              </a:ext>
            </a:extLst>
          </p:cNvPr>
          <p:cNvSpPr txBox="1"/>
          <p:nvPr/>
        </p:nvSpPr>
        <p:spPr>
          <a:xfrm>
            <a:off x="457420" y="1220791"/>
            <a:ext cx="4209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Telegonie für Fliegenart nachgewiesen! </a:t>
            </a:r>
          </a:p>
          <a:p>
            <a:r>
              <a:rPr lang="de-DE" dirty="0"/>
              <a:t>Größe des 1. Sexualpartners beeinflusst Größe aller weiteren Nachkommen</a:t>
            </a:r>
          </a:p>
        </p:txBody>
      </p:sp>
    </p:spTree>
    <p:extLst>
      <p:ext uri="{BB962C8B-B14F-4D97-AF65-F5344CB8AC3E}">
        <p14:creationId xmlns:p14="http://schemas.microsoft.com/office/powerpoint/2010/main" val="243892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320A3-DE76-40E0-AFE3-201B7194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760402"/>
            <a:ext cx="6982240" cy="1622693"/>
          </a:xfrm>
        </p:spPr>
        <p:txBody>
          <a:bodyPr>
            <a:normAutofit/>
          </a:bodyPr>
          <a:lstStyle/>
          <a:p>
            <a:r>
              <a:rPr lang="de-DE" sz="4000" b="1" dirty="0" err="1">
                <a:latin typeface="+mn-lt"/>
              </a:rPr>
              <a:t>Lyssenkoismus</a:t>
            </a:r>
            <a:r>
              <a:rPr lang="de-DE" sz="4000" b="1" dirty="0">
                <a:latin typeface="+mn-lt"/>
              </a:rPr>
              <a:t>- Biologie </a:t>
            </a:r>
            <a:br>
              <a:rPr lang="de-DE" sz="4000" b="1" dirty="0">
                <a:latin typeface="+mn-lt"/>
              </a:rPr>
            </a:br>
            <a:r>
              <a:rPr lang="de-DE" sz="4000" b="1" dirty="0">
                <a:latin typeface="+mn-lt"/>
              </a:rPr>
              <a:t>in der Sowjetunion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A94A59-BC9B-4A61-88F0-3288C493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31" y="1224376"/>
            <a:ext cx="1796498" cy="269474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6A282B4-E860-4507-95EA-E02576A6B991}"/>
              </a:ext>
            </a:extLst>
          </p:cNvPr>
          <p:cNvSpPr/>
          <p:nvPr/>
        </p:nvSpPr>
        <p:spPr>
          <a:xfrm>
            <a:off x="6413223" y="3919121"/>
            <a:ext cx="23380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Trofim</a:t>
            </a:r>
            <a:r>
              <a:rPr lang="de-DE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Denissowitsch</a:t>
            </a:r>
            <a:r>
              <a:rPr lang="de-DE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Lyssenko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87042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C3D94-7831-4CF9-9D15-9715F75A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30" y="113968"/>
            <a:ext cx="7973065" cy="994172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+mn-lt"/>
              </a:rPr>
              <a:t>Jarowisation der Landwirtschaft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FBB1B8-28DA-4805-9AD0-FCCFA7C20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99" y="2824886"/>
            <a:ext cx="1738746" cy="17387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706FEE2-2960-4720-A24A-8CAC894D1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1" y="1290102"/>
            <a:ext cx="2199014" cy="146215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0897E7D-195F-4A24-8356-014EFC9EC2BC}"/>
              </a:ext>
            </a:extLst>
          </p:cNvPr>
          <p:cNvSpPr txBox="1"/>
          <p:nvPr/>
        </p:nvSpPr>
        <p:spPr>
          <a:xfrm>
            <a:off x="483930" y="2824885"/>
            <a:ext cx="253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Winterweizen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68B44CA-E425-4D1D-9E9E-129BFCBB8D5C}"/>
              </a:ext>
            </a:extLst>
          </p:cNvPr>
          <p:cNvSpPr/>
          <p:nvPr/>
        </p:nvSpPr>
        <p:spPr>
          <a:xfrm>
            <a:off x="3361892" y="1944720"/>
            <a:ext cx="1272209" cy="3724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B25657-8692-4CEE-90AF-378EC9A3E8C9}"/>
              </a:ext>
            </a:extLst>
          </p:cNvPr>
          <p:cNvSpPr txBox="1"/>
          <p:nvPr/>
        </p:nvSpPr>
        <p:spPr>
          <a:xfrm>
            <a:off x="3131840" y="1385649"/>
            <a:ext cx="248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Künstlicher Kälte aussetzen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E60B6C2-AD13-4172-B8C3-E8F5020083C7}"/>
              </a:ext>
            </a:extLst>
          </p:cNvPr>
          <p:cNvSpPr txBox="1"/>
          <p:nvPr/>
        </p:nvSpPr>
        <p:spPr>
          <a:xfrm>
            <a:off x="5620918" y="1665925"/>
            <a:ext cx="312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Künstliche Beseitigung der Schosshemmung </a:t>
            </a:r>
            <a:r>
              <a:rPr lang="de-DE" dirty="0">
                <a:sym typeface="Wingdings" panose="05000000000000000000" pitchFamily="2" charset="2"/>
              </a:rPr>
              <a:t> Verlängerung der Anbauzeit</a:t>
            </a:r>
            <a:endParaRPr lang="de-DE" dirty="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C9BD5385-9BAA-49D1-BCD7-A82F30D330E6}"/>
              </a:ext>
            </a:extLst>
          </p:cNvPr>
          <p:cNvSpPr/>
          <p:nvPr/>
        </p:nvSpPr>
        <p:spPr>
          <a:xfrm>
            <a:off x="3370618" y="4005594"/>
            <a:ext cx="1272209" cy="3724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837A9D3-D6E4-4149-A8C3-A65E977B7C3E}"/>
              </a:ext>
            </a:extLst>
          </p:cNvPr>
          <p:cNvSpPr txBox="1"/>
          <p:nvPr/>
        </p:nvSpPr>
        <p:spPr>
          <a:xfrm>
            <a:off x="6660232" y="3850694"/>
            <a:ext cx="253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Winterweizen wurde zu Sommerweizen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17E6F90-AA92-4829-8F6F-6D6FDF7AB437}"/>
              </a:ext>
            </a:extLst>
          </p:cNvPr>
          <p:cNvSpPr txBox="1"/>
          <p:nvPr/>
        </p:nvSpPr>
        <p:spPr>
          <a:xfrm>
            <a:off x="2682945" y="3666028"/>
            <a:ext cx="2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Lyssenkos</a:t>
            </a:r>
            <a:r>
              <a:rPr lang="de-DE" dirty="0"/>
              <a:t> Schlussfolgerung</a:t>
            </a:r>
          </a:p>
        </p:txBody>
      </p:sp>
    </p:spTree>
    <p:extLst>
      <p:ext uri="{BB962C8B-B14F-4D97-AF65-F5344CB8AC3E}">
        <p14:creationId xmlns:p14="http://schemas.microsoft.com/office/powerpoint/2010/main" val="38280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6944BD2-6351-47F0-B5AE-73E4D477EA2F}"/>
              </a:ext>
            </a:extLst>
          </p:cNvPr>
          <p:cNvSpPr txBox="1"/>
          <p:nvPr/>
        </p:nvSpPr>
        <p:spPr>
          <a:xfrm>
            <a:off x="628650" y="1051361"/>
            <a:ext cx="4929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Genotypen werden nicht weitervererbt</a:t>
            </a:r>
          </a:p>
          <a:p>
            <a:endParaRPr lang="de-DE" dirty="0"/>
          </a:p>
          <a:p>
            <a:r>
              <a:rPr lang="de-DE" dirty="0"/>
              <a:t>Erworbene /an Umweltbedingungen angepasste Eigenschaften (Phänotypen) werden weitergegeben</a:t>
            </a:r>
          </a:p>
          <a:p>
            <a:endParaRPr lang="de-DE" dirty="0"/>
          </a:p>
          <a:p>
            <a:r>
              <a:rPr lang="de-DE" dirty="0"/>
              <a:t>Pflanzenarten sind ineinander umwandelbar</a:t>
            </a:r>
          </a:p>
          <a:p>
            <a:endParaRPr lang="de-DE" dirty="0"/>
          </a:p>
          <a:p>
            <a:r>
              <a:rPr lang="de-DE" dirty="0"/>
              <a:t>Etablierung neuer Fruchtfolgen für Ackerbau zur Ertragssteigerung</a:t>
            </a:r>
          </a:p>
          <a:p>
            <a:endParaRPr lang="de-DE" dirty="0"/>
          </a:p>
          <a:p>
            <a:r>
              <a:rPr lang="de-DE" dirty="0"/>
              <a:t>Individuen opfern sich zum Wohle der Art </a:t>
            </a:r>
          </a:p>
          <a:p>
            <a:r>
              <a:rPr lang="de-DE" dirty="0">
                <a:sym typeface="Wingdings" panose="05000000000000000000" pitchFamily="2" charset="2"/>
              </a:rPr>
              <a:t> Widerspruch zu Selektion/Überleben des Stärkeren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488096-6FD4-4B3D-8EF5-26BDA985D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121" y="1028021"/>
            <a:ext cx="2408679" cy="3558209"/>
          </a:xfrm>
          <a:prstGeom prst="rect">
            <a:avLst/>
          </a:prstGeom>
        </p:spPr>
      </p:pic>
      <p:sp>
        <p:nvSpPr>
          <p:cNvPr id="6" name="Pfeil: nach rechts gekrümmt 5">
            <a:extLst>
              <a:ext uri="{FF2B5EF4-FFF2-40B4-BE49-F238E27FC236}">
                <a16:creationId xmlns:a16="http://schemas.microsoft.com/office/drawing/2014/main" id="{13BD6180-E52B-49FE-ADED-D87621BEAF5B}"/>
              </a:ext>
            </a:extLst>
          </p:cNvPr>
          <p:cNvSpPr/>
          <p:nvPr/>
        </p:nvSpPr>
        <p:spPr>
          <a:xfrm rot="19529426" flipV="1">
            <a:off x="6507230" y="2613307"/>
            <a:ext cx="512790" cy="1334328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81BBA6-8322-4859-B7C1-D405C73DAE4F}"/>
              </a:ext>
            </a:extLst>
          </p:cNvPr>
          <p:cNvSpPr txBox="1"/>
          <p:nvPr/>
        </p:nvSpPr>
        <p:spPr>
          <a:xfrm>
            <a:off x="5449813" y="1169931"/>
            <a:ext cx="87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Fichte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7BF53C-03DE-429D-9C33-39598D20D8E7}"/>
              </a:ext>
            </a:extLst>
          </p:cNvPr>
          <p:cNvSpPr txBox="1"/>
          <p:nvPr/>
        </p:nvSpPr>
        <p:spPr>
          <a:xfrm>
            <a:off x="6948265" y="4083918"/>
            <a:ext cx="80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Kiefer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8EC9E0-97CB-4FA8-B231-8923F79F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err="1">
                <a:latin typeface="+mn-lt"/>
              </a:rPr>
              <a:t>Lyssenkos</a:t>
            </a:r>
            <a:r>
              <a:rPr lang="de-DE" sz="4000" b="1" dirty="0">
                <a:latin typeface="+mn-lt"/>
              </a:rPr>
              <a:t> Ideen und Aussagen</a:t>
            </a:r>
          </a:p>
        </p:txBody>
      </p:sp>
    </p:spTree>
    <p:extLst>
      <p:ext uri="{BB962C8B-B14F-4D97-AF65-F5344CB8AC3E}">
        <p14:creationId xmlns:p14="http://schemas.microsoft.com/office/powerpoint/2010/main" val="67700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17BE7-1480-4D34-BD82-A70A7008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907"/>
            <a:ext cx="7886700" cy="99417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Der </a:t>
            </a:r>
            <a:r>
              <a:rPr lang="de-DE" sz="4000" b="1" dirty="0">
                <a:latin typeface="+mn-lt"/>
              </a:rPr>
              <a:t>„Erfolg“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7ECAE11-EC2E-426D-9562-B213539BA079}"/>
              </a:ext>
            </a:extLst>
          </p:cNvPr>
          <p:cNvSpPr txBox="1"/>
          <p:nvPr/>
        </p:nvSpPr>
        <p:spPr>
          <a:xfrm>
            <a:off x="628650" y="1059582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>
                <a:sym typeface="Wingdings" panose="05000000000000000000" pitchFamily="2" charset="2"/>
              </a:rPr>
              <a:t>Lyssenko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stammte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Bauernfamilie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Gegensatz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zum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bourgeoisen</a:t>
            </a:r>
            <a:r>
              <a:rPr lang="en-US" dirty="0">
                <a:sym typeface="Wingdings" panose="05000000000000000000" pitchFamily="2" charset="2"/>
              </a:rPr>
              <a:t> Milieu </a:t>
            </a:r>
            <a:r>
              <a:rPr lang="en-US" dirty="0" err="1">
                <a:sym typeface="Wingdings" panose="05000000000000000000" pitchFamily="2" charset="2"/>
              </a:rPr>
              <a:t>mit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westlicher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Genetik</a:t>
            </a:r>
            <a:endParaRPr lang="en-US" dirty="0">
              <a:sym typeface="Wingdings" panose="05000000000000000000" pitchFamily="2" charset="2"/>
            </a:endParaRPr>
          </a:p>
          <a:p>
            <a:pPr marL="214313" indent="-214313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Versprach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konkrete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Verbesserung</a:t>
            </a:r>
            <a:r>
              <a:rPr lang="en-US" dirty="0">
                <a:sym typeface="Wingdings" panose="05000000000000000000" pitchFamily="2" charset="2"/>
              </a:rPr>
              <a:t> der </a:t>
            </a:r>
            <a:r>
              <a:rPr lang="en-US" dirty="0" err="1">
                <a:sym typeface="Wingdings" panose="05000000000000000000" pitchFamily="2" charset="2"/>
              </a:rPr>
              <a:t>Ernährungssituation</a:t>
            </a:r>
            <a:r>
              <a:rPr lang="en-US" dirty="0">
                <a:sym typeface="Wingdings" panose="05000000000000000000" pitchFamily="2" charset="2"/>
              </a:rPr>
              <a:t> der </a:t>
            </a:r>
            <a:r>
              <a:rPr lang="en-US" dirty="0" err="1">
                <a:sym typeface="Wingdings" panose="05000000000000000000" pitchFamily="2" charset="2"/>
              </a:rPr>
              <a:t>Bevölkerung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„</a:t>
            </a:r>
            <a:r>
              <a:rPr lang="en-US" dirty="0" err="1">
                <a:sym typeface="Wingdings" panose="05000000000000000000" pitchFamily="2" charset="2"/>
              </a:rPr>
              <a:t>Wissenschaft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zum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Wohle</a:t>
            </a:r>
            <a:r>
              <a:rPr lang="en-US" dirty="0">
                <a:sym typeface="Wingdings" panose="05000000000000000000" pitchFamily="2" charset="2"/>
              </a:rPr>
              <a:t> des </a:t>
            </a:r>
            <a:r>
              <a:rPr lang="en-US" dirty="0" err="1">
                <a:sym typeface="Wingdings" panose="05000000000000000000" pitchFamily="2" charset="2"/>
              </a:rPr>
              <a:t>Volkes</a:t>
            </a:r>
            <a:r>
              <a:rPr lang="en-US" dirty="0">
                <a:sym typeface="Wingdings" panose="05000000000000000000" pitchFamily="2" charset="2"/>
              </a:rPr>
              <a:t>”</a:t>
            </a:r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passte</a:t>
            </a:r>
            <a:r>
              <a:rPr lang="en-US" dirty="0">
                <a:sym typeface="Wingdings" panose="05000000000000000000" pitchFamily="2" charset="2"/>
              </a:rPr>
              <a:t> in </a:t>
            </a:r>
            <a:r>
              <a:rPr lang="en-US" dirty="0" err="1">
                <a:sym typeface="Wingdings" panose="05000000000000000000" pitchFamily="2" charset="2"/>
              </a:rPr>
              <a:t>Stalins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Ideologie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wurde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verbindlichem</a:t>
            </a:r>
            <a:r>
              <a:rPr lang="en-US" dirty="0">
                <a:sym typeface="Wingdings" panose="05000000000000000000" pitchFamily="2" charset="2"/>
              </a:rPr>
              <a:t> Dogma  gab </a:t>
            </a:r>
            <a:r>
              <a:rPr lang="en-US" dirty="0" err="1">
                <a:sym typeface="Wingdings" panose="05000000000000000000" pitchFamily="2" charset="2"/>
              </a:rPr>
              <a:t>Anlass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unliebsame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Wissenschaftler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verfolgen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bzw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deren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Meinung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unterdrücken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 Aber: </a:t>
            </a:r>
            <a:r>
              <a:rPr lang="en-US" dirty="0" err="1">
                <a:sym typeface="Wingdings" panose="05000000000000000000" pitchFamily="2" charset="2"/>
              </a:rPr>
              <a:t>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warf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seinen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Metoden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sowjetische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Wissenschaft</a:t>
            </a:r>
            <a:r>
              <a:rPr lang="en-US" dirty="0">
                <a:sym typeface="Wingdings" panose="05000000000000000000" pitchFamily="2" charset="2"/>
              </a:rPr>
              <a:t> um Jahre </a:t>
            </a:r>
            <a:r>
              <a:rPr lang="en-US" dirty="0" err="1">
                <a:sym typeface="Wingdings" panose="05000000000000000000" pitchFamily="2" charset="2"/>
              </a:rPr>
              <a:t>zurück</a:t>
            </a:r>
            <a:endParaRPr lang="de-DE" dirty="0">
              <a:sym typeface="Wingdings" panose="05000000000000000000" pitchFamily="2" charset="2"/>
            </a:endParaRPr>
          </a:p>
          <a:p>
            <a:pPr marL="214313" indent="-214313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24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ei:Attastraße Mex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1" y="1821651"/>
            <a:ext cx="4048125" cy="3214688"/>
          </a:xfrm>
          <a:prstGeom prst="rect">
            <a:avLst/>
          </a:prstGeom>
          <a:noFill/>
        </p:spPr>
      </p:pic>
      <p:pic>
        <p:nvPicPr>
          <p:cNvPr id="1034" name="Picture 10" descr="https://ameisencafe.de/cafe/index.php/Attachment/4815-Atta-clephalotes-3-jpg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42924"/>
            <a:ext cx="5636019" cy="2819386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0" y="535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Blattschneiderameisen – Atta (</a:t>
            </a:r>
            <a:r>
              <a:rPr lang="de-DE" sz="4000" b="1" dirty="0" err="1"/>
              <a:t>cephalotes</a:t>
            </a:r>
            <a:r>
              <a:rPr lang="de-DE" sz="4000" b="1" dirty="0"/>
              <a:t>)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1446602"/>
            <a:ext cx="6962795" cy="294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ildergebnis für blattschneiderameise atta b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6"/>
            <a:ext cx="9144000" cy="3858857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Bau der Ameisen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929190" y="1002089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-Mutter 2er Kinder bei Trennung</a:t>
            </a:r>
          </a:p>
          <a:p>
            <a:endParaRPr lang="de-DE" b="1" dirty="0"/>
          </a:p>
          <a:p>
            <a:r>
              <a:rPr lang="de-DE" b="1" dirty="0"/>
              <a:t>-Beantragung von Sozialhilfe</a:t>
            </a:r>
          </a:p>
          <a:p>
            <a:endParaRPr lang="de-DE" b="1" dirty="0"/>
          </a:p>
          <a:p>
            <a:r>
              <a:rPr lang="de-DE" b="1" dirty="0"/>
              <a:t>-Kinder konnten nach DNA Analyse nicht ihre sein</a:t>
            </a:r>
          </a:p>
          <a:p>
            <a:endParaRPr lang="de-DE" b="1" dirty="0"/>
          </a:p>
          <a:p>
            <a:r>
              <a:rPr lang="de-DE" b="1" dirty="0"/>
              <a:t>-Vorwurf des Betruges</a:t>
            </a:r>
          </a:p>
          <a:p>
            <a:endParaRPr lang="de-DE" b="1" dirty="0"/>
          </a:p>
          <a:p>
            <a:r>
              <a:rPr lang="de-DE" b="1" dirty="0"/>
              <a:t>-bei Geburt 3. Kind richterlich verordnete Überwachung</a:t>
            </a:r>
          </a:p>
        </p:txBody>
      </p:sp>
      <p:pic>
        <p:nvPicPr>
          <p:cNvPr id="5" name="Picture 4" descr="Bildergebnis für lydia fairchi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951001"/>
            <a:ext cx="4572031" cy="3241499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0" y="10713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/>
              <a:t>Lydia Fairchild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214678" y="4786328"/>
            <a:ext cx="1357322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357422" y="428626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929190" y="450057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Karen </a:t>
            </a:r>
            <a:r>
              <a:rPr lang="de-DE" sz="2800" dirty="0" err="1"/>
              <a:t>Keegan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Die Frage nach der Königin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411014"/>
            <a:ext cx="5119693" cy="25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Bildergebnis für blattschneiderameise atta b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910816"/>
            <a:ext cx="4945378" cy="2784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AAA6886-9EE8-4383-AF47-65AD210EBC2F}"/>
              </a:ext>
            </a:extLst>
          </p:cNvPr>
          <p:cNvSpPr/>
          <p:nvPr/>
        </p:nvSpPr>
        <p:spPr>
          <a:xfrm>
            <a:off x="628649" y="1858087"/>
            <a:ext cx="73450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http://education.environnement.ecoles.over-blog.com/article-dessin-gravure-mammifere-couagga-119857059.html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8A0F1E-F195-4B8E-830D-8D039D0AE8A3}"/>
              </a:ext>
            </a:extLst>
          </p:cNvPr>
          <p:cNvSpPr/>
          <p:nvPr/>
        </p:nvSpPr>
        <p:spPr>
          <a:xfrm>
            <a:off x="628651" y="1268409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/>
              <a:t>https://en.wikipedia.org/wiki/Lord_Morton%27s_mare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7DC5E1-4FAB-4260-A5B9-99EE0C91D85E}"/>
              </a:ext>
            </a:extLst>
          </p:cNvPr>
          <p:cNvSpPr/>
          <p:nvPr/>
        </p:nvSpPr>
        <p:spPr>
          <a:xfrm>
            <a:off x="628651" y="1464616"/>
            <a:ext cx="70145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https://www.spiegel.de/wissenschaft/natur/vererbung-fruehere-sex-partner-beeinflussen-nachwuchs-a-994794.html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CE9B7B-C668-4DB5-B49D-7E40C3BEE4F5}"/>
              </a:ext>
            </a:extLst>
          </p:cNvPr>
          <p:cNvSpPr/>
          <p:nvPr/>
        </p:nvSpPr>
        <p:spPr>
          <a:xfrm>
            <a:off x="628650" y="1671457"/>
            <a:ext cx="36038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https://de.wikipedia.org/wiki/Trofim_Denissowitsch_Lyssenko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8FF1B4C-354A-4018-98AF-D148E7483E58}"/>
              </a:ext>
            </a:extLst>
          </p:cNvPr>
          <p:cNvSpPr/>
          <p:nvPr/>
        </p:nvSpPr>
        <p:spPr>
          <a:xfrm>
            <a:off x="628650" y="2055349"/>
            <a:ext cx="538351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https://www.logona.de/de/produkt/pflege-spuelung-weizen.html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9F42ED-E47E-48AE-A3C1-B10CCB407F99}"/>
              </a:ext>
            </a:extLst>
          </p:cNvPr>
          <p:cNvSpPr/>
          <p:nvPr/>
        </p:nvSpPr>
        <p:spPr>
          <a:xfrm>
            <a:off x="628650" y="1059582"/>
            <a:ext cx="55833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https://www.pflanzenforschung.de/de/journal/journalbeitrage/weltnahrungspflanze-weizen-864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BB664FA-8B0F-437C-A432-306E7C0B1EAD}"/>
              </a:ext>
            </a:extLst>
          </p:cNvPr>
          <p:cNvSpPr/>
          <p:nvPr/>
        </p:nvSpPr>
        <p:spPr>
          <a:xfrm>
            <a:off x="628650" y="2251557"/>
            <a:ext cx="70145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https://c8.alamy.com/comp/H17N01/zweige-und-zapfen-gemeine-fichte-picea-abies-oben-links-europaeische-H17N01.jpg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AE8CE11-1A95-4A10-BCE1-3EEEA7C3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2566"/>
            <a:ext cx="7886700" cy="99417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Quellen</a:t>
            </a:r>
            <a:r>
              <a:rPr lang="de-DE" sz="4000" b="1" dirty="0">
                <a:latin typeface="+mn-lt"/>
              </a:rPr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D4C8270-8FCC-42C4-A1D7-4A94A7E7C5F0}"/>
              </a:ext>
            </a:extLst>
          </p:cNvPr>
          <p:cNvSpPr/>
          <p:nvPr/>
        </p:nvSpPr>
        <p:spPr>
          <a:xfrm>
            <a:off x="628649" y="2447764"/>
            <a:ext cx="3233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https://www.spiegel.de/spiegel/print/d-43365906.html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9027652-AE6B-4DFD-8853-7DCDD40D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49" y="3629791"/>
            <a:ext cx="734501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161925" algn="l"/>
              </a:tabLst>
            </a:pPr>
            <a:endParaRPr lang="de-DE" altLang="de-DE" sz="1050" dirty="0">
              <a:latin typeface="+mn-lt"/>
            </a:endParaRPr>
          </a:p>
          <a:p>
            <a:pPr defTabSz="685800">
              <a:tabLst>
                <a:tab pos="161925" algn="l"/>
              </a:tabLst>
            </a:pPr>
            <a:r>
              <a:rPr lang="en-US" altLang="de-DE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de-DE" sz="1050" dirty="0" err="1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tanzel</a:t>
            </a:r>
            <a:r>
              <a:rPr lang="en-US" altLang="de-DE" sz="1050" dirty="0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F. K. </a:t>
            </a:r>
            <a:r>
              <a:rPr lang="en-US" altLang="de-DE" sz="1050" i="1" dirty="0" err="1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Telegonie</a:t>
            </a:r>
            <a:r>
              <a:rPr lang="en-US" altLang="de-DE" sz="1050" i="1" dirty="0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altLang="de-DE" sz="1050" i="1" dirty="0" err="1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Fernzeugung</a:t>
            </a:r>
            <a:r>
              <a:rPr lang="en-US" altLang="de-DE" sz="1050" i="1" dirty="0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de-DE" sz="1050" i="1" dirty="0" err="1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Macht</a:t>
            </a:r>
            <a:r>
              <a:rPr lang="en-US" altLang="de-DE" sz="1050" i="1" dirty="0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altLang="de-DE" sz="1050" i="1" dirty="0" err="1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Magie</a:t>
            </a:r>
            <a:r>
              <a:rPr lang="en-US" altLang="de-DE" sz="1050" i="1" dirty="0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der Imagination </a:t>
            </a:r>
            <a:r>
              <a:rPr lang="en-US" altLang="de-DE" sz="1050" dirty="0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de-DE" sz="1050" dirty="0" err="1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Böhlau</a:t>
            </a:r>
            <a:r>
              <a:rPr lang="en-US" altLang="de-DE" sz="1050" dirty="0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2008).</a:t>
            </a:r>
          </a:p>
          <a:p>
            <a:pPr defTabSz="685800">
              <a:tabLst>
                <a:tab pos="161925" algn="l"/>
              </a:tabLst>
            </a:pPr>
            <a:r>
              <a:rPr lang="en-US" altLang="de-DE" sz="1050" dirty="0" err="1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Crean</a:t>
            </a:r>
            <a:r>
              <a:rPr lang="en-US" altLang="de-DE" sz="1050" dirty="0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A. J., </a:t>
            </a:r>
            <a:r>
              <a:rPr lang="en-US" altLang="de-DE" sz="1050" dirty="0" err="1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Kopps</a:t>
            </a:r>
            <a:r>
              <a:rPr lang="en-US" altLang="de-DE" sz="1050" dirty="0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A. M. &amp; </a:t>
            </a:r>
            <a:r>
              <a:rPr lang="en-US" altLang="de-DE" sz="1050" dirty="0" err="1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Bonduriansky</a:t>
            </a:r>
            <a:r>
              <a:rPr lang="en-US" altLang="de-DE" sz="1050" dirty="0" bmk="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R. Revisiting telegony: offspring inherit an acquired characteristic of their mother's previous mate. </a:t>
            </a:r>
            <a:r>
              <a:rPr lang="en-US" altLang="de-DE" sz="105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Ecology Letters </a:t>
            </a:r>
            <a:r>
              <a:rPr lang="en-US" altLang="de-DE" sz="105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17, </a:t>
            </a:r>
            <a:r>
              <a:rPr lang="en-US" altLang="de-DE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1545–1552; 10.1111/ele.12373 (2014).</a:t>
            </a:r>
            <a:endParaRPr lang="en-US" altLang="de-DE" sz="1050" dirty="0">
              <a:latin typeface="+mn-lt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1B339E2-1567-48AA-A015-89C491EFDA40}"/>
              </a:ext>
            </a:extLst>
          </p:cNvPr>
          <p:cNvSpPr/>
          <p:nvPr/>
        </p:nvSpPr>
        <p:spPr>
          <a:xfrm>
            <a:off x="628649" y="4305883"/>
            <a:ext cx="75512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Büchel, W. Finalisierung der Wissenschaft und </a:t>
            </a:r>
            <a:r>
              <a:rPr lang="de-DE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Lyssenkoismus</a:t>
            </a:r>
            <a:r>
              <a:rPr lang="de-D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Zeitschrift für Allgemeine Wissenschaftstheorie </a:t>
            </a:r>
            <a:r>
              <a:rPr lang="de-DE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 </a:t>
            </a:r>
            <a:r>
              <a:rPr lang="de-D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352–357; 10.1007/BF01802356 (1979).</a:t>
            </a:r>
            <a:endParaRPr lang="de-DE" sz="105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630359A-5B65-4BBB-B97E-7D4CB887562B}"/>
              </a:ext>
            </a:extLst>
          </p:cNvPr>
          <p:cNvSpPr/>
          <p:nvPr/>
        </p:nvSpPr>
        <p:spPr>
          <a:xfrm>
            <a:off x="628649" y="2701680"/>
            <a:ext cx="73450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https://www.ameisenwiki.de/index.php/Bei_der_Haltung_zu_beachten</a:t>
            </a:r>
          </a:p>
          <a:p>
            <a:r>
              <a:rPr lang="de-DE" sz="1050" dirty="0"/>
              <a:t>https://ameisenwiki.de/index.php/Atta</a:t>
            </a:r>
          </a:p>
          <a:p>
            <a:r>
              <a:rPr lang="de-DE" sz="1050" dirty="0"/>
              <a:t>https://www.antstore.net/forum/atta-blattschneiderameisen-haltung-t1351.html</a:t>
            </a:r>
          </a:p>
          <a:p>
            <a:r>
              <a:rPr lang="de-DE" sz="1050" dirty="0"/>
              <a:t>https://www.planet-wissen.de/natur/tierwelt/tierische_orientierung/schwarmintelligenz-ameisen-100.html</a:t>
            </a:r>
          </a:p>
          <a:p>
            <a:r>
              <a:rPr lang="de-DE" sz="1050" dirty="0"/>
              <a:t>https://nl.wikipedia.org/wiki/Bladsnijdersmier_(groep)</a:t>
            </a:r>
          </a:p>
          <a:p>
            <a:r>
              <a:rPr lang="de-DE" sz="1050" dirty="0"/>
              <a:t>https://www.youtube.com/watch?v=m2Ih7kY8OLk</a:t>
            </a:r>
          </a:p>
        </p:txBody>
      </p:sp>
    </p:spTree>
    <p:extLst>
      <p:ext uri="{BB962C8B-B14F-4D97-AF65-F5344CB8AC3E}">
        <p14:creationId xmlns:p14="http://schemas.microsoft.com/office/powerpoint/2010/main" val="1299209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9552" y="925714"/>
            <a:ext cx="771530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Yu, N.</a:t>
            </a:r>
            <a:r>
              <a:rPr lang="en-US" sz="1050" i="1" dirty="0"/>
              <a:t> et al. </a:t>
            </a:r>
            <a:r>
              <a:rPr lang="en-US" sz="1050" dirty="0"/>
              <a:t>Disputed maternity leading to identification of </a:t>
            </a:r>
            <a:r>
              <a:rPr lang="en-US" sz="1050" dirty="0" err="1"/>
              <a:t>tetragametic</a:t>
            </a:r>
            <a:r>
              <a:rPr lang="en-US" sz="1050" dirty="0"/>
              <a:t> </a:t>
            </a:r>
            <a:r>
              <a:rPr lang="en-US" sz="1050" dirty="0" err="1"/>
              <a:t>chimerism</a:t>
            </a:r>
            <a:r>
              <a:rPr lang="en-US" sz="1050" dirty="0"/>
              <a:t>. </a:t>
            </a:r>
            <a:r>
              <a:rPr lang="en-US" sz="1050" i="1" dirty="0"/>
              <a:t>The New England journal of medicine </a:t>
            </a:r>
            <a:r>
              <a:rPr lang="en-US" sz="1050" b="1" dirty="0"/>
              <a:t>346, </a:t>
            </a:r>
            <a:r>
              <a:rPr lang="en-US" sz="1050" dirty="0"/>
              <a:t>1545–1552; 10.1056/NEJMoa013452 (2002).</a:t>
            </a:r>
            <a:endParaRPr lang="de-DE" sz="1050" dirty="0"/>
          </a:p>
          <a:p>
            <a:r>
              <a:rPr lang="en-US" sz="1050" dirty="0"/>
              <a:t>Watkins, W. M.</a:t>
            </a:r>
            <a:r>
              <a:rPr lang="en-US" sz="1050" i="1" dirty="0"/>
              <a:t> et al. </a:t>
            </a:r>
            <a:r>
              <a:rPr lang="en-US" sz="1050" dirty="0"/>
              <a:t>A HUMAN DISPERMIC CHIMAERA FIRST SUSPECTED FROM ANALYSIS OF THE BLOOD GROUP GENE-SPECIFIED GLYCOSYLTRANSFERASES. </a:t>
            </a:r>
            <a:r>
              <a:rPr lang="en-US" sz="1050" i="1" dirty="0" err="1"/>
              <a:t>Eur</a:t>
            </a:r>
            <a:r>
              <a:rPr lang="en-US" sz="1050" i="1" dirty="0"/>
              <a:t> J </a:t>
            </a:r>
            <a:r>
              <a:rPr lang="en-US" sz="1050" i="1" dirty="0" err="1"/>
              <a:t>Immunogenet</a:t>
            </a:r>
            <a:r>
              <a:rPr lang="en-US" sz="1050" i="1" dirty="0"/>
              <a:t> </a:t>
            </a:r>
            <a:r>
              <a:rPr lang="en-US" sz="1050" b="1" dirty="0"/>
              <a:t>8, </a:t>
            </a:r>
            <a:r>
              <a:rPr lang="en-US" sz="1050" dirty="0"/>
              <a:t>113–128; 10.1111/j.1744-313X.1981.tb00749.x (1981).</a:t>
            </a:r>
            <a:endParaRPr lang="de-DE" sz="1050" dirty="0"/>
          </a:p>
          <a:p>
            <a:r>
              <a:rPr lang="en-US" sz="1050" dirty="0" err="1"/>
              <a:t>Blanke</a:t>
            </a:r>
            <a:r>
              <a:rPr lang="en-US" sz="1050" dirty="0"/>
              <a:t>, O. &amp; </a:t>
            </a:r>
            <a:r>
              <a:rPr lang="en-US" sz="1050" dirty="0" err="1"/>
              <a:t>Arzy</a:t>
            </a:r>
            <a:r>
              <a:rPr lang="en-US" sz="1050" dirty="0"/>
              <a:t>, S. The out-of-body experience: disturbed self-processing at the </a:t>
            </a:r>
            <a:r>
              <a:rPr lang="en-US" sz="1050" dirty="0" err="1"/>
              <a:t>temporo</a:t>
            </a:r>
            <a:r>
              <a:rPr lang="en-US" sz="1050" dirty="0"/>
              <a:t>-parietal junction. </a:t>
            </a:r>
            <a:r>
              <a:rPr lang="en-US" sz="1050" i="1" dirty="0"/>
              <a:t>The Neuroscientist : a review journal bringing neurobiology, neurology and psychiatry </a:t>
            </a:r>
            <a:r>
              <a:rPr lang="en-US" sz="1050" b="1" dirty="0"/>
              <a:t>11, </a:t>
            </a:r>
            <a:r>
              <a:rPr lang="en-US" sz="1050" dirty="0"/>
              <a:t>16–24; 10.1177/1073858404270885 (2005).</a:t>
            </a:r>
            <a:endParaRPr lang="de-DE" sz="1050" dirty="0"/>
          </a:p>
          <a:p>
            <a:r>
              <a:rPr lang="en-US" sz="1050" dirty="0" err="1"/>
              <a:t>Arzy</a:t>
            </a:r>
            <a:r>
              <a:rPr lang="en-US" sz="1050" dirty="0"/>
              <a:t>, S., </a:t>
            </a:r>
            <a:r>
              <a:rPr lang="en-US" sz="1050" dirty="0" err="1"/>
              <a:t>Thut</a:t>
            </a:r>
            <a:r>
              <a:rPr lang="en-US" sz="1050" dirty="0"/>
              <a:t>, G., Mohr, C., Michel, C. M. &amp; </a:t>
            </a:r>
            <a:r>
              <a:rPr lang="en-US" sz="1050" dirty="0" err="1"/>
              <a:t>Blanke</a:t>
            </a:r>
            <a:r>
              <a:rPr lang="en-US" sz="1050" dirty="0"/>
              <a:t>, O. Neural basis of embodiment: distinct contributions of </a:t>
            </a:r>
            <a:r>
              <a:rPr lang="en-US" sz="1050" dirty="0" err="1"/>
              <a:t>temporoparietal</a:t>
            </a:r>
            <a:r>
              <a:rPr lang="en-US" sz="1050" dirty="0"/>
              <a:t> junction and </a:t>
            </a:r>
            <a:r>
              <a:rPr lang="en-US" sz="1050" dirty="0" err="1"/>
              <a:t>extrastriate</a:t>
            </a:r>
            <a:r>
              <a:rPr lang="en-US" sz="1050" dirty="0"/>
              <a:t> body area. </a:t>
            </a:r>
            <a:r>
              <a:rPr lang="en-US" sz="1050" i="1" dirty="0"/>
              <a:t>The Journal of neuroscience : the official journal of the Society for Neuroscience </a:t>
            </a:r>
            <a:r>
              <a:rPr lang="en-US" sz="1050" b="1" dirty="0"/>
              <a:t>26, </a:t>
            </a:r>
            <a:r>
              <a:rPr lang="en-US" sz="1050" dirty="0"/>
              <a:t>8074–8081; 10.1523/JNEUROSCI.0745-06.2006 (2006).</a:t>
            </a:r>
          </a:p>
          <a:p>
            <a:r>
              <a:rPr lang="en-US" sz="1050" dirty="0" err="1"/>
              <a:t>Farkas</a:t>
            </a:r>
            <a:r>
              <a:rPr lang="en-US" sz="1050" dirty="0"/>
              <a:t>, V. </a:t>
            </a:r>
            <a:r>
              <a:rPr lang="en-US" sz="1050" i="1" dirty="0" err="1"/>
              <a:t>Jenseits</a:t>
            </a:r>
            <a:r>
              <a:rPr lang="en-US" sz="1050" i="1" dirty="0"/>
              <a:t> des </a:t>
            </a:r>
            <a:r>
              <a:rPr lang="en-US" sz="1050" i="1" dirty="0" err="1"/>
              <a:t>Vorstellbaren</a:t>
            </a:r>
            <a:r>
              <a:rPr lang="en-US" sz="1050" i="1" dirty="0"/>
              <a:t>. </a:t>
            </a:r>
            <a:r>
              <a:rPr lang="en-US" sz="1050" i="1" dirty="0" err="1"/>
              <a:t>Ein</a:t>
            </a:r>
            <a:r>
              <a:rPr lang="en-US" sz="1050" i="1" dirty="0"/>
              <a:t> </a:t>
            </a:r>
            <a:r>
              <a:rPr lang="en-US" sz="1050" i="1" dirty="0" err="1"/>
              <a:t>Reiseführer</a:t>
            </a:r>
            <a:r>
              <a:rPr lang="en-US" sz="1050" i="1" dirty="0"/>
              <a:t> </a:t>
            </a:r>
            <a:r>
              <a:rPr lang="en-US" sz="1050" i="1" dirty="0" err="1"/>
              <a:t>durch</a:t>
            </a:r>
            <a:r>
              <a:rPr lang="en-US" sz="1050" i="1" dirty="0"/>
              <a:t> </a:t>
            </a:r>
            <a:r>
              <a:rPr lang="en-US" sz="1050" i="1" dirty="0" err="1"/>
              <a:t>unsere</a:t>
            </a:r>
            <a:r>
              <a:rPr lang="en-US" sz="1050" i="1" dirty="0"/>
              <a:t> </a:t>
            </a:r>
            <a:r>
              <a:rPr lang="en-US" sz="1050" i="1" dirty="0" err="1"/>
              <a:t>phantastische</a:t>
            </a:r>
            <a:r>
              <a:rPr lang="en-US" sz="1050" i="1" dirty="0"/>
              <a:t> </a:t>
            </a:r>
            <a:r>
              <a:rPr lang="en-US" sz="1050" i="1" dirty="0" err="1"/>
              <a:t>Realität</a:t>
            </a:r>
            <a:r>
              <a:rPr lang="en-US" sz="1050" i="1" dirty="0"/>
              <a:t> </a:t>
            </a:r>
            <a:r>
              <a:rPr lang="en-US" sz="1050" dirty="0"/>
              <a:t>(</a:t>
            </a:r>
            <a:r>
              <a:rPr lang="en-US" sz="1050" dirty="0" err="1"/>
              <a:t>Bechtermünz</a:t>
            </a:r>
            <a:r>
              <a:rPr lang="en-US" sz="1050" dirty="0"/>
              <a:t>, [Augsburg], 2000).</a:t>
            </a:r>
          </a:p>
          <a:p>
            <a:r>
              <a:rPr lang="en-US" sz="1050" dirty="0" err="1"/>
              <a:t>Leube</a:t>
            </a:r>
            <a:r>
              <a:rPr lang="en-US" sz="1050" dirty="0"/>
              <a:t>, D. T.</a:t>
            </a:r>
            <a:r>
              <a:rPr lang="en-US" sz="1050" i="1" dirty="0"/>
              <a:t> et al. </a:t>
            </a:r>
            <a:r>
              <a:rPr lang="en-US" sz="1050" dirty="0"/>
              <a:t>The neural correlates of perceiving one's own movements. </a:t>
            </a:r>
            <a:r>
              <a:rPr lang="en-US" sz="1050" i="1" dirty="0" err="1"/>
              <a:t>NeuroImage</a:t>
            </a:r>
            <a:r>
              <a:rPr lang="en-US" sz="1050" i="1" dirty="0"/>
              <a:t> </a:t>
            </a:r>
            <a:r>
              <a:rPr lang="en-US" sz="1050" b="1" dirty="0"/>
              <a:t>20, </a:t>
            </a:r>
            <a:r>
              <a:rPr lang="en-US" sz="1050" dirty="0"/>
              <a:t>2084–2090 (2003).</a:t>
            </a:r>
            <a:endParaRPr lang="de-DE" sz="105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6B0655D-8946-4EA1-9BAA-08C12972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2566"/>
            <a:ext cx="7886700" cy="99417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Quellen</a:t>
            </a:r>
            <a:r>
              <a:rPr lang="de-DE" sz="4000" b="1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8"/>
            <a:ext cx="40800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/>
              <a:t>Karen </a:t>
            </a:r>
            <a:r>
              <a:rPr lang="de-DE" sz="4000" b="1" dirty="0" err="1"/>
              <a:t>Keegan</a:t>
            </a:r>
            <a:endParaRPr lang="de-DE" sz="4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42844" y="85723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-52 jährige Frau mit Nierenversagen</a:t>
            </a:r>
          </a:p>
          <a:p>
            <a:r>
              <a:rPr lang="de-DE" dirty="0"/>
              <a:t>-Suche nach Spender stellt ihre Mutterschaft in Frage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2844" y="2071684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-Blutgruppe A positiv</a:t>
            </a:r>
          </a:p>
          <a:p>
            <a:r>
              <a:rPr lang="de-DE" dirty="0"/>
              <a:t>-vier </a:t>
            </a:r>
            <a:r>
              <a:rPr lang="de-DE" dirty="0" err="1"/>
              <a:t>Haplotypen</a:t>
            </a:r>
            <a:r>
              <a:rPr lang="de-DE" dirty="0"/>
              <a:t> in verschiedenen Geweben </a:t>
            </a:r>
          </a:p>
          <a:p>
            <a:r>
              <a:rPr lang="de-DE" dirty="0"/>
              <a:t>	Haut,</a:t>
            </a:r>
          </a:p>
          <a:p>
            <a:r>
              <a:rPr lang="de-DE" dirty="0"/>
              <a:t>	Schilddrüse, </a:t>
            </a:r>
          </a:p>
          <a:p>
            <a:r>
              <a:rPr lang="de-DE" dirty="0"/>
              <a:t>	Blase,</a:t>
            </a:r>
          </a:p>
          <a:p>
            <a:r>
              <a:rPr lang="de-DE" dirty="0"/>
              <a:t> 	Haar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2844" y="385763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-keine Immunreaktion gegen Brüder oder Mutter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1472" y="150018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-&gt;Test verschiedener Gewebe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2844" y="457201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-immer Typen  1/3   oder    2/4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1835" y="1"/>
            <a:ext cx="2536533" cy="507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14282" y="1214428"/>
            <a:ext cx="4357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Autoskopie: „</a:t>
            </a:r>
            <a:r>
              <a:rPr lang="de-DE" sz="2000" b="1" dirty="0"/>
              <a:t>sehen</a:t>
            </a:r>
            <a:r>
              <a:rPr lang="de-DE" sz="2000" dirty="0"/>
              <a:t> eines Doppelgängers“ </a:t>
            </a:r>
          </a:p>
          <a:p>
            <a:r>
              <a:rPr lang="de-DE" sz="2000" dirty="0"/>
              <a:t>-immer Schäden im visuellen </a:t>
            </a:r>
            <a:r>
              <a:rPr lang="de-DE" sz="2000" dirty="0" err="1"/>
              <a:t>Kortex</a:t>
            </a:r>
            <a:endParaRPr lang="de-DE" sz="2000" dirty="0"/>
          </a:p>
          <a:p>
            <a:r>
              <a:rPr lang="de-DE" sz="2000" dirty="0"/>
              <a:t>-Doppelgänger andere </a:t>
            </a:r>
            <a:r>
              <a:rPr lang="de-DE" sz="2000" dirty="0" err="1"/>
              <a:t>Händigkeit</a:t>
            </a:r>
            <a:r>
              <a:rPr lang="de-DE" sz="2000" dirty="0"/>
              <a:t>, beschränkt auf linkes Gesichtsfeld</a:t>
            </a:r>
          </a:p>
          <a:p>
            <a:endParaRPr lang="de-DE" sz="2000" dirty="0"/>
          </a:p>
          <a:p>
            <a:r>
              <a:rPr lang="de-DE" sz="2000" dirty="0" err="1"/>
              <a:t>Heautoskopie</a:t>
            </a:r>
            <a:endParaRPr lang="de-DE" sz="2000" dirty="0"/>
          </a:p>
          <a:p>
            <a:r>
              <a:rPr lang="de-DE" sz="2000" dirty="0"/>
              <a:t>Wahrnehmung eines beseelten Doppelgängers</a:t>
            </a:r>
          </a:p>
          <a:p>
            <a:r>
              <a:rPr lang="de-DE" sz="2000" dirty="0"/>
              <a:t>-sehr komplexe Beziehungen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Außerkörperliche Wahrnehmung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06" y="1178709"/>
            <a:ext cx="4759094" cy="355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58973"/>
            <a:ext cx="8143932" cy="42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14298" y="642925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-MIR besser, wenn wir Gesicht sehen</a:t>
            </a:r>
          </a:p>
          <a:p>
            <a:r>
              <a:rPr lang="de-DE" dirty="0"/>
              <a:t>-OBT besser, wenn wir Rücken sehen</a:t>
            </a:r>
          </a:p>
          <a:p>
            <a:r>
              <a:rPr lang="de-DE" dirty="0"/>
              <a:t>-veränderte Körperposition beeinflusst MIR </a:t>
            </a:r>
          </a:p>
          <a:p>
            <a:r>
              <a:rPr lang="de-DE" dirty="0"/>
              <a:t>		                  beeinflusst nicht OBT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32"/>
            <a:ext cx="7629524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Ergebnisse der Studie</a:t>
            </a:r>
          </a:p>
        </p:txBody>
      </p:sp>
      <p:sp>
        <p:nvSpPr>
          <p:cNvPr id="9" name="Rechteck 8"/>
          <p:cNvSpPr/>
          <p:nvPr/>
        </p:nvSpPr>
        <p:spPr>
          <a:xfrm>
            <a:off x="357158" y="43577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Aktivität</a:t>
            </a:r>
            <a:r>
              <a:rPr lang="en-US" dirty="0"/>
              <a:t> 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Okzipitallappen</a:t>
            </a:r>
            <a:endParaRPr lang="en-US" dirty="0"/>
          </a:p>
          <a:p>
            <a:r>
              <a:rPr lang="en-US" dirty="0"/>
              <a:t>                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linken</a:t>
            </a:r>
            <a:r>
              <a:rPr lang="en-US" dirty="0"/>
              <a:t> EBA</a:t>
            </a:r>
          </a:p>
          <a:p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4714876" y="4357700"/>
            <a:ext cx="332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bei</a:t>
            </a:r>
            <a:r>
              <a:rPr lang="en-US" dirty="0"/>
              <a:t> OBT </a:t>
            </a:r>
            <a:r>
              <a:rPr lang="en-US" dirty="0" err="1"/>
              <a:t>zusätzlich</a:t>
            </a:r>
            <a:r>
              <a:rPr lang="en-US" dirty="0"/>
              <a:t> 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rechten</a:t>
            </a:r>
            <a:r>
              <a:rPr lang="en-US" dirty="0"/>
              <a:t> TPJ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71816"/>
            <a:ext cx="2214578" cy="15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00378"/>
            <a:ext cx="2357454" cy="165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502"/>
            <a:ext cx="2500330" cy="21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00114"/>
            <a:ext cx="3475090" cy="19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857238"/>
            <a:ext cx="4288640" cy="216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Ergebnisse der Studie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64777" y="457201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300 </a:t>
            </a:r>
            <a:r>
              <a:rPr lang="de-DE" sz="2400" dirty="0" err="1"/>
              <a:t>ms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7000892" y="457201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370 </a:t>
            </a:r>
            <a:r>
              <a:rPr lang="de-DE" sz="2400" dirty="0" err="1"/>
              <a:t>ms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1000100" y="457201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240 </a:t>
            </a:r>
            <a:r>
              <a:rPr lang="de-DE" sz="2400" dirty="0" err="1"/>
              <a:t>ms</a:t>
            </a:r>
            <a:endParaRPr lang="de-DE" sz="2400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142844" y="5036361"/>
            <a:ext cx="2928958" cy="11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000364" y="5036361"/>
            <a:ext cx="3000396" cy="1191"/>
          </a:xfrm>
          <a:prstGeom prst="line">
            <a:avLst/>
          </a:prstGeom>
          <a:ln w="88900">
            <a:solidFill>
              <a:srgbClr val="062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6000760" y="5036361"/>
            <a:ext cx="3000396" cy="1191"/>
          </a:xfrm>
          <a:prstGeom prst="line">
            <a:avLst/>
          </a:prstGeom>
          <a:ln w="88900">
            <a:solidFill>
              <a:srgbClr val="82F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071553"/>
            <a:ext cx="5076825" cy="325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Stimulation des TPJ </a:t>
            </a:r>
          </a:p>
        </p:txBody>
      </p:sp>
      <p:sp>
        <p:nvSpPr>
          <p:cNvPr id="6" name="Rechteck 5"/>
          <p:cNvSpPr/>
          <p:nvPr/>
        </p:nvSpPr>
        <p:spPr>
          <a:xfrm>
            <a:off x="5429256" y="1265595"/>
            <a:ext cx="3714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Patientin</a:t>
            </a:r>
            <a:r>
              <a:rPr lang="en-US" dirty="0"/>
              <a:t>: 43 </a:t>
            </a:r>
            <a:r>
              <a:rPr lang="en-US" dirty="0" err="1"/>
              <a:t>Jahre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Frau</a:t>
            </a:r>
          </a:p>
          <a:p>
            <a:r>
              <a:rPr lang="en-US" dirty="0"/>
              <a:t>-</a:t>
            </a:r>
            <a:r>
              <a:rPr lang="en-US" dirty="0" err="1"/>
              <a:t>komplexe</a:t>
            </a:r>
            <a:r>
              <a:rPr lang="en-US" dirty="0"/>
              <a:t> </a:t>
            </a:r>
            <a:r>
              <a:rPr lang="en-US" dirty="0" err="1"/>
              <a:t>Anfälle</a:t>
            </a:r>
            <a:r>
              <a:rPr lang="en-US" dirty="0"/>
              <a:t> </a:t>
            </a:r>
            <a:r>
              <a:rPr lang="en-US" dirty="0" err="1"/>
              <a:t>seit</a:t>
            </a:r>
            <a:r>
              <a:rPr lang="en-US" dirty="0"/>
              <a:t> 11 </a:t>
            </a:r>
            <a:r>
              <a:rPr lang="en-US" dirty="0" err="1"/>
              <a:t>Jahren</a:t>
            </a:r>
            <a:endParaRPr lang="en-US" dirty="0"/>
          </a:p>
          <a:p>
            <a:endParaRPr lang="en-US" dirty="0"/>
          </a:p>
          <a:p>
            <a:r>
              <a:rPr lang="en-US" dirty="0"/>
              <a:t>2.0–3.0 </a:t>
            </a:r>
            <a:r>
              <a:rPr lang="en-US" dirty="0" err="1"/>
              <a:t>mA</a:t>
            </a:r>
            <a:r>
              <a:rPr lang="en-US" dirty="0"/>
              <a:t>: </a:t>
            </a:r>
            <a:r>
              <a:rPr lang="en-US" dirty="0" err="1"/>
              <a:t>induzierte</a:t>
            </a:r>
            <a:r>
              <a:rPr lang="en-US" dirty="0"/>
              <a:t> </a:t>
            </a:r>
            <a:r>
              <a:rPr lang="en-US" dirty="0" err="1"/>
              <a:t>Reaktionen</a:t>
            </a:r>
            <a:r>
              <a:rPr lang="en-US" dirty="0"/>
              <a:t> </a:t>
            </a:r>
            <a:r>
              <a:rPr lang="en-US" dirty="0" err="1"/>
              <a:t>zb</a:t>
            </a:r>
            <a:r>
              <a:rPr lang="en-US" dirty="0"/>
              <a:t>. “ins </a:t>
            </a:r>
            <a:r>
              <a:rPr lang="en-US" dirty="0" err="1"/>
              <a:t>Bett</a:t>
            </a:r>
            <a:r>
              <a:rPr lang="en-US" dirty="0"/>
              <a:t> </a:t>
            </a:r>
            <a:r>
              <a:rPr lang="en-US" dirty="0" err="1"/>
              <a:t>sinken</a:t>
            </a:r>
            <a:r>
              <a:rPr lang="en-US" dirty="0"/>
              <a:t>” </a:t>
            </a:r>
            <a:r>
              <a:rPr lang="en-US" dirty="0" err="1"/>
              <a:t>oder</a:t>
            </a:r>
            <a:r>
              <a:rPr lang="en-US" dirty="0"/>
              <a:t> “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größer</a:t>
            </a:r>
            <a:r>
              <a:rPr lang="en-US" dirty="0"/>
              <a:t> </a:t>
            </a:r>
            <a:r>
              <a:rPr lang="en-US" dirty="0" err="1"/>
              <a:t>Höhe</a:t>
            </a:r>
            <a:r>
              <a:rPr lang="en-US" dirty="0"/>
              <a:t> fallen”</a:t>
            </a:r>
          </a:p>
          <a:p>
            <a:endParaRPr lang="en-US" dirty="0"/>
          </a:p>
          <a:p>
            <a:r>
              <a:rPr lang="en-US" dirty="0"/>
              <a:t>-3,5 </a:t>
            </a:r>
            <a:r>
              <a:rPr lang="en-US" dirty="0" err="1"/>
              <a:t>mA</a:t>
            </a:r>
            <a:r>
              <a:rPr lang="en-US" dirty="0"/>
              <a:t>: “[</a:t>
            </a:r>
            <a:r>
              <a:rPr lang="en-US" dirty="0" err="1"/>
              <a:t>sich</a:t>
            </a:r>
            <a:r>
              <a:rPr lang="en-US" dirty="0"/>
              <a:t>] </a:t>
            </a:r>
            <a:r>
              <a:rPr lang="en-US" dirty="0" err="1"/>
              <a:t>selbst</a:t>
            </a:r>
            <a:r>
              <a:rPr lang="en-US" dirty="0"/>
              <a:t> von </a:t>
            </a:r>
            <a:r>
              <a:rPr lang="en-US" dirty="0" err="1"/>
              <a:t>oben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Bett</a:t>
            </a:r>
            <a:r>
              <a:rPr lang="en-US" dirty="0"/>
              <a:t> </a:t>
            </a:r>
            <a:r>
              <a:rPr lang="en-US" dirty="0" err="1"/>
              <a:t>liegen</a:t>
            </a:r>
            <a:r>
              <a:rPr lang="en-US" dirty="0"/>
              <a:t> </a:t>
            </a:r>
            <a:r>
              <a:rPr lang="en-US" dirty="0" err="1"/>
              <a:t>sehen</a:t>
            </a:r>
            <a:r>
              <a:rPr lang="en-US" dirty="0"/>
              <a:t>, </a:t>
            </a:r>
            <a:r>
              <a:rPr lang="en-US" dirty="0" err="1"/>
              <a:t>allerdings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Beine</a:t>
            </a:r>
            <a:r>
              <a:rPr lang="en-US" dirty="0"/>
              <a:t> und </a:t>
            </a:r>
            <a:r>
              <a:rPr lang="en-US" dirty="0" err="1"/>
              <a:t>Unterkörper</a:t>
            </a:r>
            <a:r>
              <a:rPr lang="en-US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41E04-4EA8-4ED6-AD98-6674D666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+mn-lt"/>
              </a:rPr>
              <a:t>Begriffsklärung zur Genetik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B9AC219-CB27-41F7-B74E-9CEE34D398A8}"/>
              </a:ext>
            </a:extLst>
          </p:cNvPr>
          <p:cNvSpPr txBox="1"/>
          <p:nvPr/>
        </p:nvSpPr>
        <p:spPr>
          <a:xfrm>
            <a:off x="611560" y="1275606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Genotyp: </a:t>
            </a:r>
            <a:r>
              <a:rPr lang="de-DE" dirty="0"/>
              <a:t>Gesamtheit aller Erbinformationen (Gene), trägt maßgeblich zur Ausprägung des Phänotyps bei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Phänotyp: </a:t>
            </a:r>
            <a:r>
              <a:rPr lang="de-DE" dirty="0"/>
              <a:t>Erscheinungsbild des Organismus; Gesamtheit aller morphologischen, physiologischen, molekularen Merkmalen, wesentlich geprägt durch Genotyp aber auch durch äußere Faktoren (Umweltbedingungen)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Klassische Genetik: </a:t>
            </a:r>
            <a:r>
              <a:rPr lang="de-DE" dirty="0"/>
              <a:t>Vererbung nach Mendelschen Regeln, Weitergabe von Merkmalen auf Ebene des Genotyps</a:t>
            </a:r>
          </a:p>
        </p:txBody>
      </p:sp>
    </p:spTree>
    <p:extLst>
      <p:ext uri="{BB962C8B-B14F-4D97-AF65-F5344CB8AC3E}">
        <p14:creationId xmlns:p14="http://schemas.microsoft.com/office/powerpoint/2010/main" val="260454622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1150</Words>
  <Application>Microsoft Office PowerPoint</Application>
  <PresentationFormat>Bildschirmpräsentation (16:9)</PresentationFormat>
  <Paragraphs>151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Larissa-Design</vt:lpstr>
      <vt:lpstr>Unvorstellbar und doch Erklärbar?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Begriffsklärung zur Genetik</vt:lpstr>
      <vt:lpstr>Telegonie – Theorie der Fernzeugung </vt:lpstr>
      <vt:lpstr>Hintergrund</vt:lpstr>
      <vt:lpstr>Lord Mortons Stute</vt:lpstr>
      <vt:lpstr>ABER…</vt:lpstr>
      <vt:lpstr>Lyssenkoismus- Biologie  in der Sowjetunion </vt:lpstr>
      <vt:lpstr>Jarowisation der Landwirtschaft</vt:lpstr>
      <vt:lpstr>Lyssenkos Ideen und Aussagen</vt:lpstr>
      <vt:lpstr>Der „Erfolg“ </vt:lpstr>
      <vt:lpstr>PowerPoint-Präsentation</vt:lpstr>
      <vt:lpstr>PowerPoint-Präsentation</vt:lpstr>
      <vt:lpstr>PowerPoint-Präsentation</vt:lpstr>
      <vt:lpstr>Quellen 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Patrick</dc:creator>
  <cp:lastModifiedBy>ms114949</cp:lastModifiedBy>
  <cp:revision>45</cp:revision>
  <dcterms:created xsi:type="dcterms:W3CDTF">2019-06-01T09:01:40Z</dcterms:created>
  <dcterms:modified xsi:type="dcterms:W3CDTF">2019-06-20T06:04:44Z</dcterms:modified>
</cp:coreProperties>
</file>