
<file path=[Content_Types].xml><?xml version="1.0" encoding="utf-8"?>
<Types xmlns="http://schemas.openxmlformats.org/package/2006/content-types">
  <Default Extension="gif" ContentType="vide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10.gif" ContentType="image/gif"/>
  <Override PartName="/ppt/media/image27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5"/>
  </p:notesMasterIdLst>
  <p:sldIdLst>
    <p:sldId id="257" r:id="rId5"/>
    <p:sldId id="256" r:id="rId6"/>
    <p:sldId id="258" r:id="rId7"/>
    <p:sldId id="287" r:id="rId8"/>
    <p:sldId id="285" r:id="rId9"/>
    <p:sldId id="260" r:id="rId10"/>
    <p:sldId id="262" r:id="rId11"/>
    <p:sldId id="286" r:id="rId12"/>
    <p:sldId id="263" r:id="rId13"/>
    <p:sldId id="271" r:id="rId14"/>
    <p:sldId id="288" r:id="rId15"/>
    <p:sldId id="272" r:id="rId16"/>
    <p:sldId id="273" r:id="rId17"/>
    <p:sldId id="274" r:id="rId18"/>
    <p:sldId id="275" r:id="rId19"/>
    <p:sldId id="276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7" r:id="rId28"/>
    <p:sldId id="278" r:id="rId29"/>
    <p:sldId id="279" r:id="rId30"/>
    <p:sldId id="280" r:id="rId31"/>
    <p:sldId id="301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281" r:id="rId43"/>
    <p:sldId id="300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BBEDB-CF07-4DAE-AC88-2FE72DD0837B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3E8D6-16B7-49AF-80D6-D8A83D13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41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A8549A-C3EA-4F30-B5A5-09C98037D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FD1C262-7DD3-43EB-ABC8-1E59B5D4E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356DD5-6274-4DBF-B63D-9C72667C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92CEFD-714B-4A5A-80DD-D3D89CDE0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EFBA43-3CBC-443A-80F4-1E7BB007E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82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E1799-783A-4A1D-A571-485BAB31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2F2607-339D-4925-AF0E-620581CF2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765A09-373A-40B4-873C-88DE5771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902907-68F0-4F60-ADAB-2077F040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F5BDE-2FF4-4CFC-8623-9A712C83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89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2C72243-FCEA-492D-9275-D48ACBEE8A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192FD2B-0907-4B1D-AA77-0B22B505E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F39A18-60BD-4FB2-AB68-DACD6654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4B6F13-D11C-4F12-8742-0FA6081D9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F12E67-E253-413B-BEF2-8BC76DD1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759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06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786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259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01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367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84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18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84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2D4A0-D6BA-42B8-922B-6924ECE0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C29789-FC3B-459D-8EE0-162493D7F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B913A5-E635-49CD-82A5-CC5E56416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DDF9D-9921-4BA6-93D8-1526847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69259B-F44A-4858-A994-90BEB381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85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92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224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413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6E4CB-38B8-4A2A-BCCE-001D50F7E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12FF25-DDD6-4B4A-A20A-FB42DC474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50F766-D596-40E7-95B7-0A572369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88F30B-3BEE-4F34-8B68-51AB5948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DE4CB2-B7E0-4002-871F-B24791D2D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686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6EAA4-6EAA-4ED5-B79C-3BB07A0D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068922-5997-42CE-BB71-06EDA997C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7AC69-B4DE-4AC0-BB62-717A781A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E99536-99ED-4CAB-91D6-31BB48E6D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0B3CA5-ED2F-443C-BEE9-0355C918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965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EDF09-2902-43BC-9D4E-9EC0BF97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C9CD00-F70D-42F8-8992-4AB62F84E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A058AE-648A-43FF-993D-1E83B042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29CB42-72E1-4232-845E-738A66471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7EEB89-AEC1-4C91-BDFE-213649EF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738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6AB57-0808-4284-8F9A-CA1F6042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CA2727-7CCA-455A-A944-87DEF279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62D429-74D2-405E-8C7B-81B3AB979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4199CE-1636-4CE8-829F-1E3577AE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A42A31-53C3-40AF-8F1A-B3FBA99D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1DAFBE-B06D-42FC-9B78-B2DAEE221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634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153BC-49A9-41ED-BA76-66FD94CB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FE56CF-3D34-41DD-B283-A509995CD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2EF3E4-A5C7-45D9-8A9E-85FE62C35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FD6BDA-8AD9-4BAB-8F7B-17BABDFBC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FCCE01-F048-4C00-BF0F-24BFCDA64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D66C90C-C6C7-4797-9C98-650741A6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DECEA9B-BC5B-4562-B65F-930628740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72EE195-5B7D-4E02-8DEB-C28B7932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607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46618-E2F5-4A35-8370-755B98BB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025157-F1D6-417B-8AE1-4005839F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50C770-C486-4F2C-91CA-A77E9EF1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9FE8F1-43E6-479E-8F53-82928E02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54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C378A4-7459-4CBA-A197-038AA9E8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C38386B-9823-4542-B8FF-819A431B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4F7C30-B4E4-4B60-8D7E-21C88DE8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48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5D32D-F1CC-49AC-B59C-7C7886C3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1042D3-598A-4C62-9E26-4C52D889C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BC895D-1FB5-4A6F-9BF8-7193902D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097C937-CA94-4BCB-A87C-6DBF1B70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EF8ABB-897F-464D-A55A-A651CA9E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261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1C068-073F-4A6A-A401-CD9061A3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33EEE3-6634-4A72-B4A1-767ECED9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4308C4-9A41-46B3-A243-B8046D93A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6C9CAC-2B33-482A-BAB8-0E227BD4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5A0C4C-7846-46B9-AF91-7C879FA97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8C6A2E-E6FF-418F-917F-9A79E436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709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208E2-F9C9-4D80-B379-5011486A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B6C044A-129C-4472-9D45-77FEE994F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A6D14D-3323-4AB4-A805-1F8752C7F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65BC0B-8F68-4985-B489-0BFF9F67F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72D7BF-E938-4FA3-870A-1CB9C95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A68AB6-FF52-450C-914E-EE1A3106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554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CCC72-5B32-4472-87A7-31CCD52C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6DF945-1D7D-4B66-9DA7-A7192DD6F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3DE04A-2A3D-49C7-A15C-EF19E54F5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B1197F-1F1A-4A48-B7FB-004B7D5D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9CB7DA-988D-4589-A324-A8E15C4F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3970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027BFC-90ED-41D2-B187-028A12CF0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D4CBFA-B741-4282-8DC4-C3C8F65C4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0A8E2E-B0CB-4B8A-AD6E-718E3D4C0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898D35-3219-45E2-952D-1C6AE569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E4B1C7-68B9-458A-B8CD-4B1C8FFB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519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5DF73-C246-4A9B-A104-A89315C3C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4E148F1-9838-47FE-ADDB-643EC00EF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6FB845-01A5-4404-96E0-09D42EA7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1809FC-4966-4112-85E9-F1090B83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EC6A3C-BB99-40C9-9BF3-C7AC241E4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520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C3DC1-C21F-40FB-851F-810F1C94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272AD-CFAC-4300-80C7-B88C87088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68E590-C7F2-4A6B-95DD-019F3F4A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4A12A5-A1CC-4240-8C85-2EF949DD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31F643-9DE5-4BFA-9C0B-EE4E5A03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120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8888D-17AB-43E9-AF81-E155EC45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10F6F2-20FE-47C4-8154-5AD179ACD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95247D-C164-4CB1-BC39-B94D7A34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CC0E82-9540-4A4F-AA32-9C2E14F1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C01DFF-A61F-4786-872B-C922E433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212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81661-3638-413E-90ED-E5A18ED4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D6BAF1-F6B0-4EA1-A6B7-ECB4EA9F2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C6D814-62F6-4897-B402-47EA2249A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4E4899-CF97-48FA-AF32-579CE356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B93C1DC-B198-4C49-A8D1-AA389C3C3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69D281-0C1F-413F-8C21-AD33659C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959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16D68-6093-46F2-9000-384EFEB1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6B1FEC-6F5E-4C5F-89DF-155034949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348957-9A22-4645-928D-28AF1A687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AF820C-984B-40C0-ABF8-98C24325E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1824D8D-10FB-418C-8023-10BCF4254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E8D445E-6580-46CB-9366-D7A94313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CBE844-28ED-4F5E-99A7-BCC0B6FF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841B18-627B-4D5D-AC13-C93DDEFB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570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09DD7-5240-4B60-A0AA-4CD7332C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FFC791-755A-4493-B0CE-5F6E9EB44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9A4AE9-41D7-49DB-B7F0-7C47DCA1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D6359E-7D39-45DE-9038-31C6CCF2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17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BD681A-FB88-4614-A102-2642DD38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B594A-E590-46CD-A245-BFDF26C06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9F69CF-18A5-4559-9153-CDDE49A72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F7B4B2-4793-41E6-ABE6-D905DDA0F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F4C0C6-C71B-4DBA-BE26-1CCAF10A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2CD607-3A63-4B82-9284-56FEC574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29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B63C26C-6919-428C-A049-C79061A8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480237-7362-4650-8EFB-39525960D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467D1C-5F7D-47CD-94E0-DCCA05AF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595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FFBBD-C4DF-4C96-8346-F1EB7BD6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884930-1969-450A-BA46-13A6E062F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B7F105-7BDC-4B63-8D76-5EEEF01D4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1D9381-8AFA-4E06-9264-C6DF333FF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90A129-53C3-420C-872C-38BD2342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8EB683-0ECC-479E-8604-E3C8D28C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110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C96C0-A07D-45F6-B506-1DDDE147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92B748C-522D-498C-BB0D-D8D2C5A72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28B022-0BDD-4614-B723-5E9986332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49B000-E3E4-4809-8C2A-475C612CE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9D5F29-E271-4FA2-8EB1-DF336CD0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973002-CBF8-4290-A0D3-B27875C9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384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0B703-BE0E-4238-B6C8-C5AE923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FDBAFE-8C48-48D3-A31C-32A2F7EE2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23D0E2-F3C1-4294-8CEB-B43EB2179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2BBEE7-35C2-4FB6-9F80-8C86D291C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216B25-2367-4833-B756-05CBC844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129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A19B818-74DD-43D1-AD20-6FA6E1FA8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73FEE0-C764-4CFA-91D9-9A9F16F2C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0B1AED-25CE-4D9D-8B32-788ECA3D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A3D4F2-23C8-4771-9FF0-6FE71DD0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F05BDC-3333-41CA-B6A8-AFBC1858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70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1AB4C-4A42-40A3-8ADE-A249E8EF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86595F-9586-4078-99B2-41D36CCEA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75BC50-52BC-4093-A96E-98084A7CC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EB06A89-C4B4-4A2D-BC6C-DFD49A79E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48F26E0-85B1-44BB-8903-75AB3EC69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486F38-A3F3-42B8-9778-86812EAF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AC925F6-3388-4256-BCEF-E930C8B7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466087-C6AD-407A-8373-482AE873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73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FD923-9234-4DF1-AFDE-37602554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C1B1F9-138E-44D3-9A49-72F97C33F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E04328-A759-4C2D-A932-A7C8D7EC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64A096-1BBE-4EAF-A710-E08DBC9E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14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5BBE0FC-677C-4B93-956F-6DE12D72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0784D2-D0BA-4CBA-8A62-8F769CD7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89CE31-D088-4821-86F8-761154B3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95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C5555-21FA-4176-9E81-0DA00290A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1ACFD-23C1-4BA0-A613-38FD53D54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23FABA-F201-47F9-AE95-3F9ABD586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7528A0-38F4-4DB3-8CC2-481A90BA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455D07-6E17-4B19-8D0D-CCAE0E2D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DF41A47-ED8A-4CE7-A655-EEBDD6A1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63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78F5B-C0F2-4BBE-A4C0-97E5C395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1E09AEA-A582-4708-800C-3F0C75111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82FD6D-110C-49B2-A154-FA57CB113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BD3D14-0522-44DA-ADA9-62E2609E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9B5021-132F-478F-A4CE-20C3CB60F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0ACBBE-1A9A-4923-AD43-72C8BADA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53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25000">
              <a:schemeClr val="bg2">
                <a:lumMod val="75000"/>
              </a:schemeClr>
            </a:gs>
            <a:gs pos="5000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A9DCCD-15D9-4F9B-BA46-D793F485C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BF19BF-2F83-4E01-B5FB-8B0A00AA3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03E573-91F1-418E-98C1-E36DBD22C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2EFFA6-1D8B-4BA4-A92F-BE630F744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498A65-48E6-41DC-9F37-182003575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30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25000">
              <a:schemeClr val="bg2">
                <a:lumMod val="75000"/>
              </a:schemeClr>
            </a:gs>
            <a:gs pos="5000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3ACB0-E011-47D2-82F6-19404BB4E6BD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587D-2298-48E4-94BC-41C08546060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712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25000">
              <a:schemeClr val="bg2">
                <a:lumMod val="75000"/>
              </a:schemeClr>
            </a:gs>
            <a:gs pos="5000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80E382-2536-4F1C-9B51-1192DE5B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2E2F11-A077-4E39-8371-1D62D4CC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BAD191-3A1C-4EA3-864F-3537C0E10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9A023-6B8A-42BD-81AE-3CD9727A3C23}" type="datetimeFigureOut">
              <a:rPr lang="de-DE" smtClean="0"/>
              <a:t>14.05.2019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61A8D9-EA9D-4A2D-A901-310D9E5B9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87AA28-AFDD-490D-9DD0-F8D0ACBF7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A92F5-1DE6-4B3C-A82E-D3E9E0C461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77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25000">
              <a:schemeClr val="bg2">
                <a:lumMod val="75000"/>
              </a:schemeClr>
            </a:gs>
            <a:gs pos="50000">
              <a:schemeClr val="bg2">
                <a:lumMod val="50000"/>
              </a:schemeClr>
            </a:gs>
            <a:gs pos="10000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60962CA-FE57-4EBC-97EB-519C95D2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6CB01-15CA-4CCE-ABF3-D05B40E7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E0C2DE-B27F-487E-BC1E-B6590667A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535CC-C60E-4AC8-909B-1BC1CDDF81F9}" type="datetimeFigureOut">
              <a:rPr lang="de-DE" smtClean="0"/>
              <a:t>15.05.2019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041403-5D90-4E21-B3AB-6CD66FEC0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B3DF7A-A60F-46DC-9AC5-652ADF5C3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799FC-2EA7-463B-B592-FECF576874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6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ECBFF-6CDC-42BD-8AFA-A011FFC4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Bildergebnis fÃ¼r karikatur verschwÃ¶rung">
            <a:extLst>
              <a:ext uri="{FF2B5EF4-FFF2-40B4-BE49-F238E27FC236}">
                <a16:creationId xmlns:a16="http://schemas.microsoft.com/office/drawing/2014/main" id="{174F64CE-4020-4D61-8F7D-87277A9E1B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89" y="356247"/>
            <a:ext cx="8238136" cy="58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F24046D-7802-4D54-9632-104520E38B8E}"/>
              </a:ext>
            </a:extLst>
          </p:cNvPr>
          <p:cNvSpPr txBox="1"/>
          <p:nvPr/>
        </p:nvSpPr>
        <p:spPr>
          <a:xfrm>
            <a:off x="1597981" y="6176925"/>
            <a:ext cx="9161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https://www.google.de/search?q=karikatur+verschw%C3%B6rung&amp;source=lnms&amp;tbm=isch&amp;sa=X&amp;ved=0ahUKEwikyOD2npTiAhXF0KQKHRJ1DRwQ_AUIDigB&amp;biw=1687&amp;bih=780&amp;dpr=1.13#imgrc=v6IPC1yV2Co1FM:</a:t>
            </a:r>
          </a:p>
        </p:txBody>
      </p:sp>
    </p:spTree>
    <p:extLst>
      <p:ext uri="{BB962C8B-B14F-4D97-AF65-F5344CB8AC3E}">
        <p14:creationId xmlns:p14="http://schemas.microsoft.com/office/powerpoint/2010/main" val="200032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347039-3DD2-47DC-B5C9-1A91E9071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2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AF58A4-6B74-44D8-86CC-A7C8354B8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0515600" cy="435133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Zur Sommersonnenwende steht die Sonne in Assuan im Zenit</a:t>
            </a:r>
          </a:p>
          <a:p>
            <a:r>
              <a:rPr lang="de-DE" dirty="0">
                <a:solidFill>
                  <a:schemeClr val="bg1"/>
                </a:solidFill>
              </a:rPr>
              <a:t>In Alexandria wirft zur gleichen Zeit ein Pfahl einen Schatten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2BA863-08AB-4E58-8F1F-DE0FB0254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66" y="2801937"/>
            <a:ext cx="5200867" cy="369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8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57CD6CF-72E7-42DE-A349-0FBCBB1AF5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5691"/>
            <a:ext cx="5892800" cy="2987675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4E8AA5-EF8B-4876-BF57-ACAF5FDED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8" y="1934633"/>
            <a:ext cx="5525387" cy="29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9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5BDDC7D-3429-42B0-B3E5-0D70FC045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77" y="321734"/>
            <a:ext cx="3939214" cy="29051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19A3C85-1526-44DB-BAF4-5EEA0155D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8" y="3631096"/>
            <a:ext cx="5088589" cy="27605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21DF58-1998-4803-8BC6-0C8712365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643313"/>
            <a:ext cx="5426764" cy="54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6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916E8CC-2C0B-43D1-9D2C-29CB5AADC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r="609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6754D2-E438-4184-9495-266C879B2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2809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4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F4D97-8A89-4DCD-AFC4-271C3FE1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Die Erde ist flach!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27CC82-0553-4AB4-9025-50CA08B20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Es existieren keine Bilder aus dem All – die NASA lügt!</a:t>
            </a:r>
          </a:p>
          <a:p>
            <a:r>
              <a:rPr lang="de-DE" dirty="0">
                <a:solidFill>
                  <a:schemeClr val="bg1"/>
                </a:solidFill>
              </a:rPr>
              <a:t>Sonne und Mond sind nur Lichter an der Kuppel!</a:t>
            </a:r>
          </a:p>
          <a:p>
            <a:r>
              <a:rPr lang="de-DE" dirty="0">
                <a:solidFill>
                  <a:schemeClr val="bg1"/>
                </a:solidFill>
              </a:rPr>
              <a:t>Südpol ist 650 m hohe Eiswand!</a:t>
            </a:r>
          </a:p>
          <a:p>
            <a:r>
              <a:rPr lang="de-DE" dirty="0">
                <a:solidFill>
                  <a:schemeClr val="bg1"/>
                </a:solidFill>
              </a:rPr>
              <a:t>Geozentrisches Weltbild wird verschwiegen, um die Menschen zu unterdrücken!</a:t>
            </a:r>
          </a:p>
          <a:p>
            <a:r>
              <a:rPr lang="de-DE" dirty="0">
                <a:solidFill>
                  <a:schemeClr val="bg1"/>
                </a:solidFill>
              </a:rPr>
              <a:t>Wissenschaftlern ist es untersagt, die Wahrheit zu sagen!</a:t>
            </a:r>
          </a:p>
          <a:p>
            <a:r>
              <a:rPr lang="de-DE" dirty="0">
                <a:solidFill>
                  <a:schemeClr val="bg1"/>
                </a:solidFill>
              </a:rPr>
              <a:t>Wissenschaftsgläubigkeit ist Hirnwäsche!</a:t>
            </a:r>
          </a:p>
        </p:txBody>
      </p:sp>
    </p:spTree>
    <p:extLst>
      <p:ext uri="{BB962C8B-B14F-4D97-AF65-F5344CB8AC3E}">
        <p14:creationId xmlns:p14="http://schemas.microsoft.com/office/powerpoint/2010/main" val="12416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F10C16-3A36-4E16-83B5-DD0BA245E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98DA519-B7C5-4000-B35D-D7E4EEDE6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7" y="501809"/>
            <a:ext cx="5267325" cy="382905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EB939C3-8F06-4095-A799-9530358E7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33" y="4330859"/>
            <a:ext cx="7474334" cy="23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6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6ADCD9-1BE3-4139-A8A5-E106F424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8925"/>
            <a:ext cx="10515600" cy="1325563"/>
          </a:xfrm>
        </p:spPr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Wirklich?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7A8AB41-3F15-4CBA-85CE-3F917EB84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538" y="1835248"/>
            <a:ext cx="5157787" cy="368458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Flacher Horizont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7F5F998-033E-4B69-B407-7CF0D1439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1996" y="1614488"/>
            <a:ext cx="5183188" cy="368458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Krümmung sieht man erst nach vielen Kilometern Höhe, dabei rutscht auch der Horizont nach Hinten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87952C-1734-4BD5-91EF-0D31BC2AB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43" y="3880891"/>
            <a:ext cx="3629025" cy="204132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37B8028-7C69-47EB-B750-D0E94F1D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7" y="3481493"/>
            <a:ext cx="4332287" cy="24407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D45C9D3-6471-47E2-9357-047CBF3EB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8" y="4080074"/>
            <a:ext cx="3266771" cy="183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8C6226B-9A3F-4683-AFA0-0A2A44E2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Wirklich?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EA0D5FF-9DC7-41C3-8EB9-3B9B517AB6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Wieso sollte man sonst eine Stadt in 30 km Entfernung sehen können?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DB0E36-29B4-4695-9AB4-A5D1DC178F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Objekte verschwinden 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langsam</a:t>
            </a:r>
            <a:r>
              <a:rPr lang="de-DE" dirty="0">
                <a:solidFill>
                  <a:schemeClr val="bg1"/>
                </a:solidFill>
              </a:rPr>
              <a:t> hinter Erdkrümmung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D95027EF-E3D0-4A26-A90B-C943FADCD422}"/>
              </a:ext>
            </a:extLst>
          </p:cNvPr>
          <p:cNvSpPr/>
          <p:nvPr/>
        </p:nvSpPr>
        <p:spPr>
          <a:xfrm>
            <a:off x="2276475" y="3914775"/>
            <a:ext cx="7753350" cy="2262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22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83B2F7E-FD19-4073-B2A6-0C811D737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3A5C2-611D-4750-AC44-8EA66553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61" y="285751"/>
            <a:ext cx="11877675" cy="3373437"/>
          </a:xfrm>
        </p:spPr>
        <p:txBody>
          <a:bodyPr>
            <a:normAutofit/>
          </a:bodyPr>
          <a:lstStyle/>
          <a:p>
            <a:r>
              <a:rPr lang="de-DE" sz="9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Verschwörungstheorien</a:t>
            </a:r>
            <a:endParaRPr lang="de-DE" sz="9600" b="1" dirty="0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5C0A09-D7EF-46D9-A08E-9B9B3AD29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106987"/>
            <a:ext cx="9144000" cy="1655762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Julia </a:t>
            </a:r>
            <a:r>
              <a:rPr lang="de-DE" dirty="0" err="1">
                <a:solidFill>
                  <a:schemeClr val="bg1"/>
                </a:solidFill>
              </a:rPr>
              <a:t>Deitermann</a:t>
            </a:r>
            <a:r>
              <a:rPr lang="de-DE" dirty="0">
                <a:solidFill>
                  <a:schemeClr val="bg1"/>
                </a:solidFill>
              </a:rPr>
              <a:t>, Stefanie </a:t>
            </a:r>
            <a:r>
              <a:rPr lang="de-DE" dirty="0" err="1">
                <a:solidFill>
                  <a:schemeClr val="bg1"/>
                </a:solidFill>
              </a:rPr>
              <a:t>Tympel</a:t>
            </a:r>
            <a:r>
              <a:rPr lang="de-DE" dirty="0">
                <a:solidFill>
                  <a:schemeClr val="bg1"/>
                </a:solidFill>
              </a:rPr>
              <a:t> und Alexandra Stricker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FDC67425-F830-48D0-8915-6E04B750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8" y="5752305"/>
            <a:ext cx="2743200" cy="365125"/>
          </a:xfrm>
        </p:spPr>
        <p:txBody>
          <a:bodyPr/>
          <a:lstStyle/>
          <a:p>
            <a:pPr algn="ctr"/>
            <a:fld id="{179CE4C5-0C08-4E8E-97B2-D3221414D746}" type="datetime1">
              <a:rPr lang="de-DE" sz="2000" smtClean="0"/>
              <a:pPr algn="ctr"/>
              <a:t>15.05.2019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271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4F4E68-BC02-4823-AD01-CDA681CBB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39860"/>
            <a:ext cx="5294716" cy="297827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D33C6F4B-4FB8-479D-8278-5D9F3AAD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33243"/>
            <a:ext cx="5294715" cy="299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6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7F8117A-D260-480E-9C6C-17F019D0B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4474845"/>
            <a:ext cx="2305050" cy="2305050"/>
          </a:xfrm>
          <a:prstGeom prst="ellipse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C2C06B-4E98-4FF2-835A-DE58B06A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Wirklich?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CD3FBB-EAFF-41D1-9A76-7931DF43ED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Wasser ist auf gerader Höhe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Flüsse fließen bergauf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29D7897-6042-4F09-AF2D-333AC9C839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Höhe des Wassers bezieht sich auf den Abstand der Oberfläche zum Schwerezentrum des Planeten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Nein, sie verringern nur ihre potentielle Energie</a:t>
            </a:r>
          </a:p>
        </p:txBody>
      </p:sp>
    </p:spTree>
    <p:extLst>
      <p:ext uri="{BB962C8B-B14F-4D97-AF65-F5344CB8AC3E}">
        <p14:creationId xmlns:p14="http://schemas.microsoft.com/office/powerpoint/2010/main" val="3607815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2AD14-423E-435A-9952-E4B226CE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Wirklich?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C60DCA-FE9A-4A84-ACCB-C28D353BE4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Wieso spüren wir die Erdrotation nicht?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5B27F9-F2FE-44C9-B46C-08E3A2BA09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Atmosphäre dreht sich mit! Ansonsten hätten wir Windgeschwindigkeiten, die teilweise jenseits der Schallgeschwindigkeit liegen würden.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432629-6D94-4980-9D0E-BC106FB5B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90825"/>
            <a:ext cx="5819775" cy="32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90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515FD-A9CF-491C-BEEA-A9AC1852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Wirklich?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A5746D-C4F4-4697-9D0D-F60F56BB4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835150"/>
            <a:ext cx="10896600" cy="435133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Es gibt keine Flugrouten über die Südhalbkugel, Antarktis, den Indischen Ozean oder Südpazifik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1B98BA8-7904-4A77-8633-2BC9A3A581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802048"/>
            <a:ext cx="5181600" cy="3786077"/>
          </a:xfrm>
        </p:spPr>
      </p:pic>
    </p:spTree>
    <p:extLst>
      <p:ext uri="{BB962C8B-B14F-4D97-AF65-F5344CB8AC3E}">
        <p14:creationId xmlns:p14="http://schemas.microsoft.com/office/powerpoint/2010/main" val="778848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039C9-90A6-4CFF-BD41-0D8BADDA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Wirklich?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B6A167-639F-4071-B08A-40D020678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439400" cy="435133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Sonnenfinsternis ist nur eine Projektion am Himmel!</a:t>
            </a:r>
          </a:p>
          <a:p>
            <a:r>
              <a:rPr lang="de-DE" dirty="0">
                <a:solidFill>
                  <a:schemeClr val="bg1"/>
                </a:solidFill>
              </a:rPr>
              <a:t>„Spezialeffekt“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FDA28F-1A40-4484-8BC9-D69CFFF72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32" y="2430741"/>
            <a:ext cx="4004968" cy="27416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CB874A5-42EA-4FCF-9610-0B585F74A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0015"/>
            <a:ext cx="3581578" cy="22188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9A5E59A-808D-4B9E-92D8-C80B37551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72" y="3725147"/>
            <a:ext cx="4339310" cy="28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03E5CCD-5CBD-4EC9-82A0-031820E9C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" y="1499023"/>
            <a:ext cx="3859953" cy="38599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B0B4D1-F804-4D1E-AF00-6234CE81B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02" y="1375330"/>
            <a:ext cx="4117633" cy="410733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BF399B-AEED-4BAC-98C5-714CACA1F7D9}"/>
              </a:ext>
            </a:extLst>
          </p:cNvPr>
          <p:cNvSpPr txBox="1"/>
          <p:nvPr/>
        </p:nvSpPr>
        <p:spPr>
          <a:xfrm>
            <a:off x="5272722" y="1536174"/>
            <a:ext cx="1646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3911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2341DA6-2272-4605-9271-868E927A97B5}"/>
              </a:ext>
            </a:extLst>
          </p:cNvPr>
          <p:cNvSpPr txBox="1"/>
          <p:nvPr/>
        </p:nvSpPr>
        <p:spPr>
          <a:xfrm>
            <a:off x="923925" y="1692561"/>
            <a:ext cx="1481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Punkt A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9258AB29-30E4-4089-88CB-C5FAFA2D970B}"/>
              </a:ext>
            </a:extLst>
          </p:cNvPr>
          <p:cNvSpPr/>
          <p:nvPr/>
        </p:nvSpPr>
        <p:spPr>
          <a:xfrm>
            <a:off x="2657475" y="1589662"/>
            <a:ext cx="6419850" cy="790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F29162E-6C01-44E3-A9F6-7F3BEF3412A3}"/>
              </a:ext>
            </a:extLst>
          </p:cNvPr>
          <p:cNvSpPr txBox="1"/>
          <p:nvPr/>
        </p:nvSpPr>
        <p:spPr>
          <a:xfrm>
            <a:off x="9329764" y="1692561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Schluss B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445D03-F7D3-4D1A-84F7-18A988DC61F9}"/>
              </a:ext>
            </a:extLst>
          </p:cNvPr>
          <p:cNvSpPr txBox="1"/>
          <p:nvPr/>
        </p:nvSpPr>
        <p:spPr>
          <a:xfrm flipH="1">
            <a:off x="4455794" y="1800282"/>
            <a:ext cx="418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Beweise und Ideen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DB9F9C7-D710-447E-8768-FA7BCF61FFB6}"/>
              </a:ext>
            </a:extLst>
          </p:cNvPr>
          <p:cNvSpPr txBox="1"/>
          <p:nvPr/>
        </p:nvSpPr>
        <p:spPr>
          <a:xfrm>
            <a:off x="694311" y="4140486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Schluss B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BA0FAA76-5CF7-4362-9082-BE3C04EBAAE0}"/>
              </a:ext>
            </a:extLst>
          </p:cNvPr>
          <p:cNvSpPr/>
          <p:nvPr/>
        </p:nvSpPr>
        <p:spPr>
          <a:xfrm>
            <a:off x="2657475" y="4037585"/>
            <a:ext cx="6419850" cy="790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83AF098-F49A-45FF-B077-E4EDE37162CA}"/>
              </a:ext>
            </a:extLst>
          </p:cNvPr>
          <p:cNvSpPr txBox="1"/>
          <p:nvPr/>
        </p:nvSpPr>
        <p:spPr>
          <a:xfrm flipH="1">
            <a:off x="4455793" y="4248206"/>
            <a:ext cx="418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Beweise und Ideen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CC36AF-1D61-4C60-B71D-8CDEB9231F23}"/>
              </a:ext>
            </a:extLst>
          </p:cNvPr>
          <p:cNvSpPr txBox="1"/>
          <p:nvPr/>
        </p:nvSpPr>
        <p:spPr>
          <a:xfrm>
            <a:off x="9329764" y="4139473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Schluss B</a:t>
            </a:r>
          </a:p>
        </p:txBody>
      </p:sp>
    </p:spTree>
    <p:extLst>
      <p:ext uri="{BB962C8B-B14F-4D97-AF65-F5344CB8AC3E}">
        <p14:creationId xmlns:p14="http://schemas.microsoft.com/office/powerpoint/2010/main" val="281609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 animBg="1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3E32AA8-2858-4E75-B572-A1E91D3E9042}"/>
              </a:ext>
            </a:extLst>
          </p:cNvPr>
          <p:cNvSpPr txBox="1"/>
          <p:nvPr/>
        </p:nvSpPr>
        <p:spPr>
          <a:xfrm rot="20935080">
            <a:off x="609601" y="1289728"/>
            <a:ext cx="505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„Ich wählte die flache Erde nicht, sie wählte mich!“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6570888-E33C-49DC-9A4F-0E416704B254}"/>
              </a:ext>
            </a:extLst>
          </p:cNvPr>
          <p:cNvSpPr txBox="1"/>
          <p:nvPr/>
        </p:nvSpPr>
        <p:spPr>
          <a:xfrm rot="1013774">
            <a:off x="8280960" y="1884461"/>
            <a:ext cx="287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„Ich liebe die flache Erde!“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F5C5C8-BCA2-4E30-85A6-C931F706B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53" y="1950087"/>
            <a:ext cx="52673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10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5F2CD759-3830-4630-9645-1BBDB4286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F23EDA-E3A3-4F15-AF4D-28AE3791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CHEMTRAILS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AD61D2-DE6F-48C6-B25C-BA409DB41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59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219BE-9EB6-4F32-AC94-0FA0B619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„Statt himmelblau nur noch </a:t>
            </a:r>
            <a:r>
              <a:rPr lang="de-DE" b="1" dirty="0" err="1">
                <a:solidFill>
                  <a:schemeClr val="bg1"/>
                </a:solidFill>
              </a:rPr>
              <a:t>chemtrail</a:t>
            </a:r>
            <a:r>
              <a:rPr lang="de-DE" b="1" dirty="0">
                <a:solidFill>
                  <a:schemeClr val="bg1"/>
                </a:solidFill>
              </a:rPr>
              <a:t>-grau.“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9E19CCA-3E4A-46F6-B972-A3002420D4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3" y="2038763"/>
            <a:ext cx="4952814" cy="3296717"/>
          </a:xfr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CEAC5A8B-A525-4046-8C69-ED025D8FDC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8763"/>
            <a:ext cx="5181600" cy="3925062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B16C216-67F8-4881-8B13-31A7AA021FAC}"/>
              </a:ext>
            </a:extLst>
          </p:cNvPr>
          <p:cNvSpPr txBox="1"/>
          <p:nvPr/>
        </p:nvSpPr>
        <p:spPr>
          <a:xfrm>
            <a:off x="921030" y="6262042"/>
            <a:ext cx="1036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Links: http://www.chemtrail.de/%E2%80%9Ees-geht-um-geopolitik-um-die-erpressung-anderer-staaten-ex-greenpeace-aktivist-untersucht-%E2%80%9Echemtrails/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Rechts: http://www.nearzero.org/elicitation/review/a2592e56-cb21-4849-baa2-560d456707c8 Zugriff: 13.05.2019             </a:t>
            </a:r>
          </a:p>
        </p:txBody>
      </p:sp>
    </p:spTree>
    <p:extLst>
      <p:ext uri="{BB962C8B-B14F-4D97-AF65-F5344CB8AC3E}">
        <p14:creationId xmlns:p14="http://schemas.microsoft.com/office/powerpoint/2010/main" val="81682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04D5A5-134F-4831-8702-57C01CC6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de-DE" sz="4000" b="1" dirty="0"/>
              <a:t>Gliederung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5A5CD7-ACFD-4AD2-A107-A03BA7DDA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Was sind Verschwörungstheorien?</a:t>
            </a:r>
          </a:p>
          <a:p>
            <a:pPr lvl="1"/>
            <a:r>
              <a:rPr lang="de-DE" dirty="0"/>
              <a:t>Definition</a:t>
            </a:r>
          </a:p>
          <a:p>
            <a:pPr lvl="1"/>
            <a:r>
              <a:rPr lang="de-DE" dirty="0"/>
              <a:t>Entstehung</a:t>
            </a:r>
          </a:p>
          <a:p>
            <a:pPr lvl="1"/>
            <a:r>
              <a:rPr lang="de-DE" dirty="0"/>
              <a:t>Geschichte</a:t>
            </a:r>
          </a:p>
          <a:p>
            <a:r>
              <a:rPr lang="de-DE" dirty="0"/>
              <a:t>Beispiele</a:t>
            </a:r>
          </a:p>
          <a:p>
            <a:pPr lvl="1"/>
            <a:r>
              <a:rPr lang="de-DE" sz="2000" dirty="0"/>
              <a:t>Mond(f)lüge</a:t>
            </a:r>
          </a:p>
          <a:p>
            <a:pPr lvl="1"/>
            <a:r>
              <a:rPr lang="de-DE" sz="2000" dirty="0"/>
              <a:t>Ist die Erde eine Scheibe?</a:t>
            </a:r>
          </a:p>
          <a:p>
            <a:pPr lvl="1"/>
            <a:r>
              <a:rPr lang="de-DE" sz="2000" dirty="0"/>
              <a:t>Chemtrail – Verschwörungstheorie</a:t>
            </a:r>
          </a:p>
          <a:p>
            <a:r>
              <a:rPr lang="de-DE" dirty="0"/>
              <a:t>Quellen	</a:t>
            </a:r>
          </a:p>
        </p:txBody>
      </p:sp>
    </p:spTree>
    <p:extLst>
      <p:ext uri="{BB962C8B-B14F-4D97-AF65-F5344CB8AC3E}">
        <p14:creationId xmlns:p14="http://schemas.microsoft.com/office/powerpoint/2010/main" val="425771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280055-99CB-4CCB-8964-FF553C67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chemeClr val="bg1"/>
                </a:solidFill>
              </a:rPr>
              <a:t>Secret large-</a:t>
            </a:r>
            <a:r>
              <a:rPr lang="de-DE" sz="4000" b="1" dirty="0" err="1">
                <a:solidFill>
                  <a:schemeClr val="bg1"/>
                </a:solidFill>
              </a:rPr>
              <a:t>scale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4000" b="1" dirty="0" err="1">
                <a:solidFill>
                  <a:schemeClr val="bg1"/>
                </a:solidFill>
              </a:rPr>
              <a:t>atmospheric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4000" b="1" dirty="0" err="1">
                <a:solidFill>
                  <a:schemeClr val="bg1"/>
                </a:solidFill>
              </a:rPr>
              <a:t>spraying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4000" b="1" dirty="0" err="1">
                <a:solidFill>
                  <a:schemeClr val="bg1"/>
                </a:solidFill>
              </a:rPr>
              <a:t>program</a:t>
            </a:r>
            <a:endParaRPr lang="de-DE" sz="4000" b="1" dirty="0">
              <a:solidFill>
                <a:schemeClr val="bg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41AB37D-24DC-4763-92D5-30DE88BC68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3886200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5DF165-CF05-4BFD-8E4D-7515F991F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86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"Der blaue Himmel ist gesprenkelt mit weißen Wolken die bei genauem Hinsehen die künstlichen Partikel zeigen.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Es ist, als ob riesige Mengen an Baby Puder explodiert wären im blauen Himmel, der dann zu einem weißen Himmel wird.„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8DDF4B-34CD-4A06-AB0B-7AC706A14A62}"/>
              </a:ext>
            </a:extLst>
          </p:cNvPr>
          <p:cNvSpPr txBox="1"/>
          <p:nvPr/>
        </p:nvSpPr>
        <p:spPr>
          <a:xfrm>
            <a:off x="838200" y="6176963"/>
            <a:ext cx="3992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http://blauerhimmel.info/?page_id=4572 Zugriff: 13.05.2019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9B1F42-3F80-49BD-9179-04972EB0CA14}"/>
              </a:ext>
            </a:extLst>
          </p:cNvPr>
          <p:cNvSpPr txBox="1"/>
          <p:nvPr/>
        </p:nvSpPr>
        <p:spPr>
          <a:xfrm>
            <a:off x="6338656" y="6176963"/>
            <a:ext cx="35786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http://blauerhimmel.info/?p=3826 Zugriff: 12.05.2019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78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F21C03F-CAF3-4F41-A1A3-426EAA0E52FE}"/>
              </a:ext>
            </a:extLst>
          </p:cNvPr>
          <p:cNvSpPr txBox="1"/>
          <p:nvPr/>
        </p:nvSpPr>
        <p:spPr>
          <a:xfrm>
            <a:off x="5610739" y="514905"/>
            <a:ext cx="1407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Was?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878071-1D71-409E-B359-22DE11D5E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03" y="1175586"/>
            <a:ext cx="6780993" cy="516750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A2FFC3F-A299-4323-AB6C-2630531B71FA}"/>
              </a:ext>
            </a:extLst>
          </p:cNvPr>
          <p:cNvSpPr txBox="1"/>
          <p:nvPr/>
        </p:nvSpPr>
        <p:spPr>
          <a:xfrm>
            <a:off x="3031818" y="6456620"/>
            <a:ext cx="6128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http://www.sauberer-himmel.de/wissenswertes/ Zugriff: 12.05.2019</a:t>
            </a:r>
          </a:p>
        </p:txBody>
      </p:sp>
    </p:spTree>
    <p:extLst>
      <p:ext uri="{BB962C8B-B14F-4D97-AF65-F5344CB8AC3E}">
        <p14:creationId xmlns:p14="http://schemas.microsoft.com/office/powerpoint/2010/main" val="2437119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6839C-FA0A-4B60-B7EC-F99C5B01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Wozu?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C59C8D-00BD-4F83-BBFD-C215C8679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702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de-DE" dirty="0">
                <a:solidFill>
                  <a:schemeClr val="bg1"/>
                </a:solidFill>
              </a:rPr>
              <a:t>Klimaerwärmung entgegenwirken</a:t>
            </a:r>
          </a:p>
          <a:p>
            <a:r>
              <a:rPr lang="de-DE" dirty="0">
                <a:solidFill>
                  <a:schemeClr val="bg1"/>
                </a:solidFill>
              </a:rPr>
              <a:t>Reduktion der Weltbevölkerung durch Vergiftung</a:t>
            </a:r>
          </a:p>
          <a:p>
            <a:r>
              <a:rPr lang="de-DE" dirty="0">
                <a:solidFill>
                  <a:schemeClr val="bg1"/>
                </a:solidFill>
              </a:rPr>
              <a:t>Bevölkerung krank/willenlos machen</a:t>
            </a:r>
          </a:p>
          <a:p>
            <a:r>
              <a:rPr lang="de-DE" dirty="0">
                <a:solidFill>
                  <a:schemeClr val="bg1"/>
                </a:solidFill>
              </a:rPr>
              <a:t>Massenimpfung</a:t>
            </a:r>
          </a:p>
          <a:p>
            <a:r>
              <a:rPr lang="de-DE" dirty="0">
                <a:solidFill>
                  <a:schemeClr val="bg1"/>
                </a:solidFill>
              </a:rPr>
              <a:t>Atmosphärische Bedingungen für geheime militärische Strahlenwaffen schaffen</a:t>
            </a:r>
          </a:p>
          <a:p>
            <a:r>
              <a:rPr lang="de-DE" dirty="0">
                <a:solidFill>
                  <a:schemeClr val="bg1"/>
                </a:solidFill>
              </a:rPr>
              <a:t>Geopolitisch induzierte Hungersnöte </a:t>
            </a:r>
          </a:p>
          <a:p>
            <a:r>
              <a:rPr lang="de-DE" dirty="0">
                <a:solidFill>
                  <a:schemeClr val="bg1"/>
                </a:solidFill>
              </a:rPr>
              <a:t>Technische Unterstützung für Funksender, die Erdbeben erzeugen sollen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  (HAARP)</a:t>
            </a:r>
          </a:p>
        </p:txBody>
      </p:sp>
    </p:spTree>
    <p:extLst>
      <p:ext uri="{BB962C8B-B14F-4D97-AF65-F5344CB8AC3E}">
        <p14:creationId xmlns:p14="http://schemas.microsoft.com/office/powerpoint/2010/main" val="35234945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C9256-4354-4786-A4FC-9C6139FC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Wer?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CA9EA01-F88E-45E0-ADF8-9AB33DA7F401}"/>
              </a:ext>
            </a:extLst>
          </p:cNvPr>
          <p:cNvSpPr txBox="1"/>
          <p:nvPr/>
        </p:nvSpPr>
        <p:spPr>
          <a:xfrm>
            <a:off x="966592" y="1690688"/>
            <a:ext cx="339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Bürgerinitiative Blauer Himmel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96D675-F82D-4589-8E94-E4372610C2D0}"/>
              </a:ext>
            </a:extLst>
          </p:cNvPr>
          <p:cNvSpPr txBox="1"/>
          <p:nvPr/>
        </p:nvSpPr>
        <p:spPr>
          <a:xfrm>
            <a:off x="5287344" y="1690688"/>
            <a:ext cx="1925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Werner Altnickel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137D4F-2C61-497E-BC0C-AAF5C244A049}"/>
              </a:ext>
            </a:extLst>
          </p:cNvPr>
          <p:cNvSpPr txBox="1"/>
          <p:nvPr/>
        </p:nvSpPr>
        <p:spPr>
          <a:xfrm>
            <a:off x="8053607" y="1690688"/>
            <a:ext cx="3665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Bürgerinitiative Sauberer Himmel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DA56A9-C9C0-4AB0-8480-157A2AAE7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28" y="2547893"/>
            <a:ext cx="3000117" cy="22500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D3417AB-A752-4F24-A378-6712F9196B0E}"/>
              </a:ext>
            </a:extLst>
          </p:cNvPr>
          <p:cNvSpPr txBox="1"/>
          <p:nvPr/>
        </p:nvSpPr>
        <p:spPr>
          <a:xfrm>
            <a:off x="5021116" y="5326601"/>
            <a:ext cx="2407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https://twitter.com/werneraltnickel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Zugriff: 13.05.2019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453F52-5FCE-4FAF-9911-E1493A772A25}"/>
              </a:ext>
            </a:extLst>
          </p:cNvPr>
          <p:cNvSpPr txBox="1"/>
          <p:nvPr/>
        </p:nvSpPr>
        <p:spPr>
          <a:xfrm>
            <a:off x="1279210" y="5326601"/>
            <a:ext cx="2770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http://blauerhimmel.info/?page_id=6968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Zugriff: 13.05.2019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5380440-112F-4420-9DE1-99AD0575B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14" y="2547893"/>
            <a:ext cx="2407326" cy="24073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CD1B4A5-3DB0-4B9F-8DD9-8B3E675A2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09" y="2547893"/>
            <a:ext cx="3203297" cy="240732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04E5FC3-1AD1-4E2F-885B-D27405A5AA13}"/>
              </a:ext>
            </a:extLst>
          </p:cNvPr>
          <p:cNvSpPr txBox="1"/>
          <p:nvPr/>
        </p:nvSpPr>
        <p:spPr>
          <a:xfrm>
            <a:off x="8284609" y="5326601"/>
            <a:ext cx="3265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http://www.sauberer-himmel.de/wissenswertes/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Zugriff: 13.05.2019</a:t>
            </a:r>
          </a:p>
        </p:txBody>
      </p:sp>
    </p:spTree>
    <p:extLst>
      <p:ext uri="{BB962C8B-B14F-4D97-AF65-F5344CB8AC3E}">
        <p14:creationId xmlns:p14="http://schemas.microsoft.com/office/powerpoint/2010/main" val="1762150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97683E-F3E7-4169-ADA3-DFE5BB1A70F7}"/>
              </a:ext>
            </a:extLst>
          </p:cNvPr>
          <p:cNvSpPr txBox="1"/>
          <p:nvPr/>
        </p:nvSpPr>
        <p:spPr>
          <a:xfrm>
            <a:off x="1342997" y="2474893"/>
            <a:ext cx="95060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Wie würdet Ihr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diese Verschwörungstheorie widerlegen?</a:t>
            </a:r>
          </a:p>
        </p:txBody>
      </p:sp>
    </p:spTree>
    <p:extLst>
      <p:ext uri="{BB962C8B-B14F-4D97-AF65-F5344CB8AC3E}">
        <p14:creationId xmlns:p14="http://schemas.microsoft.com/office/powerpoint/2010/main" val="2040194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73A0860-3861-4EE4-A339-86DC2A04BAD2}"/>
              </a:ext>
            </a:extLst>
          </p:cNvPr>
          <p:cNvSpPr txBox="1"/>
          <p:nvPr/>
        </p:nvSpPr>
        <p:spPr>
          <a:xfrm>
            <a:off x="1293051" y="443883"/>
            <a:ext cx="96058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Quantifying expert consensus against the existence of a secret,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large-scale atmospheric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spraying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Christine Shearer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Environ.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084011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0A50443-5C3A-404F-8153-D1B541AFF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57" y="1855432"/>
            <a:ext cx="2960084" cy="41336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50B004-ED55-4FB3-8DA0-EC41B03C6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43" y="1855432"/>
            <a:ext cx="2869576" cy="41336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23AF04C-2846-4327-9AC6-D9640DA21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21" y="1855432"/>
            <a:ext cx="2960084" cy="428308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449715B-F689-49E5-AE25-1671FD13E359}"/>
              </a:ext>
            </a:extLst>
          </p:cNvPr>
          <p:cNvSpPr txBox="1"/>
          <p:nvPr/>
        </p:nvSpPr>
        <p:spPr>
          <a:xfrm>
            <a:off x="2666952" y="6318955"/>
            <a:ext cx="6858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http://www.nearzero.org/elicitation/review/a2592e56-cb21-4849-baa2-560d456707c8 Zugriff: 13.05.2019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http://www.nearzero.org/elicitation/review/d172e2d8-89fa-4bcc-a90f-c28a58bc7cf0 Zugriff: 13.05.2019</a:t>
            </a:r>
          </a:p>
        </p:txBody>
      </p:sp>
    </p:spTree>
    <p:extLst>
      <p:ext uri="{BB962C8B-B14F-4D97-AF65-F5344CB8AC3E}">
        <p14:creationId xmlns:p14="http://schemas.microsoft.com/office/powerpoint/2010/main" val="1170681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958880D-54EC-4F9A-AAC4-78EBCFD1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98" y="2962878"/>
            <a:ext cx="4042021" cy="26936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435516D-EA1F-40DB-B1D1-2CA49D7A1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00" y="2959184"/>
            <a:ext cx="3586579" cy="26899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FDA1826-0EC1-461A-9EAB-66854B3E7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81" y="405291"/>
            <a:ext cx="4042021" cy="227363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59B650F-6110-449F-B931-04C9A8411D3C}"/>
              </a:ext>
            </a:extLst>
          </p:cNvPr>
          <p:cNvSpPr txBox="1"/>
          <p:nvPr/>
        </p:nvSpPr>
        <p:spPr>
          <a:xfrm>
            <a:off x="1990725" y="5909796"/>
            <a:ext cx="7925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 oben: http://blauerhimmel.info/index.php/nggallery/page/3?page_id=4566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Rechts oben: http://www.sauberer-himmel.de/2014/06/21/wie-chemtrails-unseren-himmel-veraendern-bildlich-dargestellt/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 unten: http://www.sauberer-himmel.de/2014/06/21/wie-chemtrails-unseren-himmel-veraendern-bildlich-dargestellt/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Rechts unten: http://www.sauberer-himmel.de/warum-werden-chemtrails-versprueht/ Zugriff: 13.05.2019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7ADF94C-5221-43D8-833B-0B18E457B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98" y="405291"/>
            <a:ext cx="4042020" cy="21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51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57A669-DE07-4CAE-A9D5-B565EF33C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63" y="408622"/>
            <a:ext cx="8603274" cy="55921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C8C4913-2F6A-40F2-96E5-BE48C72D0A80}"/>
              </a:ext>
            </a:extLst>
          </p:cNvPr>
          <p:cNvSpPr txBox="1"/>
          <p:nvPr/>
        </p:nvSpPr>
        <p:spPr>
          <a:xfrm>
            <a:off x="2740697" y="6310878"/>
            <a:ext cx="7656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http://www.nearzero.org/elicitation/review/a2592e56-cb21-4849-baa2-560d456707c8 Zugriff: 13.05.2019</a:t>
            </a:r>
          </a:p>
        </p:txBody>
      </p:sp>
    </p:spTree>
    <p:extLst>
      <p:ext uri="{BB962C8B-B14F-4D97-AF65-F5344CB8AC3E}">
        <p14:creationId xmlns:p14="http://schemas.microsoft.com/office/powerpoint/2010/main" val="2946692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0EF1A3D-F04C-4ACD-9ACB-9852505C2799}"/>
              </a:ext>
            </a:extLst>
          </p:cNvPr>
          <p:cNvSpPr txBox="1"/>
          <p:nvPr/>
        </p:nvSpPr>
        <p:spPr>
          <a:xfrm>
            <a:off x="752808" y="1720787"/>
            <a:ext cx="1024729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der Linden, Sander L., et al. "The scientific consensus on climate change as a gateway belief: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evidence." 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10.2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e0118489.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der Linden, Sander L., Chris E. Clarke, and Edward W.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Maibach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"Highlighting consensus among medical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scientists increases public support for vaccines: evidence from a randomized experiment."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BMC public health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15.1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1207.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Myers, Teresa A., et al. "Simple messages help set the record straight about scientific agreement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human-caused climate change: the results of two experiments." 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10.3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e0120985.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Shearer, Christine, et al. "Quantifying expert consensus against the existence of a secret, large-scale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atmospheric spraying program."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Research Letters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11.8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 084011.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Michael Blume „Verschwörungsglaube ist ein religiöses Problem.“ Spektrum- Die Woche 32/2016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https://www.spektrum.de/kolumne/meinung-verschwoerungsglaube-ist-ein-religioeses-problem/1418857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AD0B169-A581-40BA-A8D2-DEC9260A19D0}"/>
              </a:ext>
            </a:extLst>
          </p:cNvPr>
          <p:cNvSpPr txBox="1"/>
          <p:nvPr/>
        </p:nvSpPr>
        <p:spPr>
          <a:xfrm>
            <a:off x="4815715" y="889896"/>
            <a:ext cx="21214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1041293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3DC39D5-53D5-40A0-A638-7329795A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Quellen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D499021-91FA-4667-81D2-A51044284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1690688"/>
            <a:ext cx="11229975" cy="4857749"/>
          </a:xfrm>
        </p:spPr>
        <p:txBody>
          <a:bodyPr>
            <a:normAutofit/>
          </a:bodyPr>
          <a:lstStyle/>
          <a:p>
            <a:pPr lvl="0"/>
            <a:r>
              <a:rPr lang="de-DE" sz="1600" dirty="0">
                <a:solidFill>
                  <a:schemeClr val="bg1"/>
                </a:solidFill>
              </a:rPr>
              <a:t>https://www.google.de/</a:t>
            </a:r>
            <a:r>
              <a:rPr lang="de-DE" sz="1600" dirty="0" err="1">
                <a:solidFill>
                  <a:schemeClr val="bg1"/>
                </a:solidFill>
              </a:rPr>
              <a:t>search?biw</a:t>
            </a:r>
            <a:r>
              <a:rPr lang="de-DE" sz="1600" dirty="0">
                <a:solidFill>
                  <a:schemeClr val="bg1"/>
                </a:solidFill>
              </a:rPr>
              <a:t>=1687&amp;bih=780&amp;tbm=</a:t>
            </a:r>
            <a:r>
              <a:rPr lang="de-DE" sz="1600" dirty="0" err="1">
                <a:solidFill>
                  <a:schemeClr val="bg1"/>
                </a:solidFill>
              </a:rPr>
              <a:t>isch&amp;sa</a:t>
            </a:r>
            <a:r>
              <a:rPr lang="de-DE" sz="1600" dirty="0">
                <a:solidFill>
                  <a:schemeClr val="bg1"/>
                </a:solidFill>
              </a:rPr>
              <a:t>=1&amp;ei=RdvbXJe8O_P0xgPQ7JPIDQ&amp;q=verschw%C3%B6rungstheorien&amp;oq=verschw%C3%B6rungstheorien&amp;gs_l=img.3..0l10.176527.182515..182788...0.0..2.88.2397.37......2....1..gws-wiz-img.....0.dVLBvjURH2A#imgrc=Xucg2RHClTT7yM: (abgerufen am 15.05.19, 11:45 Uhr)</a:t>
            </a:r>
          </a:p>
          <a:p>
            <a:r>
              <a:rPr lang="de-DE" sz="1600" dirty="0">
                <a:solidFill>
                  <a:schemeClr val="bg1"/>
                </a:solidFill>
              </a:rPr>
              <a:t>https://www.planet-wissen.de/gesellschaft/psychologie/verschwoerungstheorien/index.html (abgerufen am 11.05.19, 09:50 Uhr)</a:t>
            </a:r>
          </a:p>
          <a:p>
            <a:r>
              <a:rPr lang="de-DE" sz="1600" dirty="0">
                <a:solidFill>
                  <a:schemeClr val="bg1"/>
                </a:solidFill>
              </a:rPr>
              <a:t>https://de.wikipedia.org/wiki/Verschw%C3%B6rungstheorie (abgerufen am 13.05.19, 12:23 Uhr)</a:t>
            </a:r>
          </a:p>
          <a:p>
            <a:r>
              <a:rPr lang="de-DE" sz="1600" dirty="0">
                <a:solidFill>
                  <a:schemeClr val="bg1"/>
                </a:solidFill>
              </a:rPr>
              <a:t>https://de.wikipedia.org/wiki/Verschw%C3%B6rungstheorien_zur_Mondlandung (abgerufen am 13.05.19, 22:05 Uhr)</a:t>
            </a:r>
          </a:p>
          <a:p>
            <a:r>
              <a:rPr lang="de-DE" sz="1600" dirty="0">
                <a:solidFill>
                  <a:schemeClr val="bg1"/>
                </a:solidFill>
              </a:rPr>
              <a:t>https://www.swr.de/odysso/wer-hat-die-mondverschwoerung-erfunden/-/id=1046894/did=23481416/nid=1046894/1h6q432/index.html (abgerufen am 14.05.19, 17:45 Uhr)</a:t>
            </a:r>
          </a:p>
          <a:p>
            <a:pPr lvl="0"/>
            <a:r>
              <a:rPr lang="de-DE" sz="1600" dirty="0">
                <a:solidFill>
                  <a:schemeClr val="bg1"/>
                </a:solidFill>
              </a:rPr>
              <a:t>https://www.wissenschaft-im-dialog.de/projekte/wieso/artikel/beitrag/welches-sind-die-vier-stichhaltigsten-beweise-dafuer-dass-die-erde-eine-kugel-ist/</a:t>
            </a:r>
          </a:p>
          <a:p>
            <a:pPr lvl="0"/>
            <a:r>
              <a:rPr lang="de-DE" sz="1600" dirty="0">
                <a:solidFill>
                  <a:schemeClr val="bg1"/>
                </a:solidFill>
              </a:rPr>
              <a:t>https://mint-zirkel.de/2017/07/ist-die-erde-eine-kugel-oder-eine-scheibe/</a:t>
            </a:r>
          </a:p>
          <a:p>
            <a:pPr lvl="0"/>
            <a:r>
              <a:rPr lang="de-DE" sz="1600" dirty="0">
                <a:solidFill>
                  <a:schemeClr val="bg1"/>
                </a:solidFill>
              </a:rPr>
              <a:t>https://flache-erde.info/</a:t>
            </a:r>
          </a:p>
          <a:p>
            <a:pPr lvl="0"/>
            <a:r>
              <a:rPr lang="de-DE" sz="1600" dirty="0">
                <a:solidFill>
                  <a:schemeClr val="bg1"/>
                </a:solidFill>
              </a:rPr>
              <a:t>https://www.youtube.com/watch?v=FmlI3Li6TIg</a:t>
            </a:r>
          </a:p>
          <a:p>
            <a:pPr lvl="0"/>
            <a:r>
              <a:rPr lang="de-DE" sz="1600" dirty="0">
                <a:solidFill>
                  <a:schemeClr val="bg1"/>
                </a:solidFill>
              </a:rPr>
              <a:t>https://www.youtube.com/watch?v=VVxpuiQkJ5o</a:t>
            </a:r>
          </a:p>
          <a:p>
            <a:pPr lvl="0"/>
            <a:r>
              <a:rPr lang="de-DE" sz="1600" dirty="0">
                <a:solidFill>
                  <a:schemeClr val="bg1"/>
                </a:solidFill>
              </a:rPr>
              <a:t>Netflix-unter dem Tellerrand</a:t>
            </a:r>
          </a:p>
        </p:txBody>
      </p:sp>
    </p:spTree>
    <p:extLst>
      <p:ext uri="{BB962C8B-B14F-4D97-AF65-F5344CB8AC3E}">
        <p14:creationId xmlns:p14="http://schemas.microsoft.com/office/powerpoint/2010/main" val="182298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A9C7E-E9A6-4CC0-A2C4-8EC1CE70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WAS SIND VERSCHWÖRUNGSTHEORIEN?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58827E6-6B0E-4348-9159-4362FE084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170" name="Picture 2" descr="https://upload.wikimedia.org/wikipedia/commons/1/1e/Eye.jpg">
            <a:extLst>
              <a:ext uri="{FF2B5EF4-FFF2-40B4-BE49-F238E27FC236}">
                <a16:creationId xmlns:a16="http://schemas.microsoft.com/office/drawing/2014/main" id="{F40ED953-051D-47C5-9478-F57C8FE9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36785"/>
            <a:ext cx="6534150" cy="6821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674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1913C-4732-401C-A069-4100670B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497449-39A1-4ECD-AAAF-D063F16FD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de-DE" dirty="0">
                <a:solidFill>
                  <a:schemeClr val="bg1"/>
                </a:solidFill>
              </a:rPr>
              <a:t>https://de.wikipedia.org/wiki/Flache_Erde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https://dergoldenealuhut.de/verschwoerungstheorien-allgemein/debunked-80-beweise-fuer-die-flache-erde/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https://www.deutschlandfunk.de/erdkugel-statt-scheibe-die-absurde-idee-von-der-flachen-erde.732.de.html?dram:article_id=439754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https://www.wernerpieper.de/schmath/erl_erat.htm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https://www.fischundfleisch.com/dr-thomas-lerchenberg/der-beweis-dass-die-erde-eine-scheibe-ist-29925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http://www.chemtrail.de/%E2%80%9Ees-geht-um-geopolitik-um-die-erpressung-anderer-staaten-ex-green</a:t>
            </a:r>
          </a:p>
          <a:p>
            <a:pPr lvl="0"/>
            <a:r>
              <a:rPr lang="de-DE" dirty="0" err="1">
                <a:solidFill>
                  <a:schemeClr val="bg1"/>
                </a:solidFill>
              </a:rPr>
              <a:t>peace</a:t>
            </a:r>
            <a:r>
              <a:rPr lang="de-DE" dirty="0">
                <a:solidFill>
                  <a:schemeClr val="bg1"/>
                </a:solidFill>
              </a:rPr>
              <a:t>-aktivist-untersucht-%E2%80%9Echemtrails/ Zugriff: 13.05.2019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http://www.sauberer-himmel.de/  Zugriff: 13.05.2019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Vortrag von Holm </a:t>
            </a:r>
            <a:r>
              <a:rPr lang="de-DE" dirty="0" err="1">
                <a:solidFill>
                  <a:schemeClr val="bg1"/>
                </a:solidFill>
              </a:rPr>
              <a:t>Hümmler</a:t>
            </a:r>
            <a:r>
              <a:rPr lang="de-DE" dirty="0">
                <a:solidFill>
                  <a:schemeClr val="bg1"/>
                </a:solidFill>
              </a:rPr>
              <a:t> am 20.04.2016 https://www.youtube.com/watch?v=TCdL7Q7KyM4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http://www.wolkenatlas.de/wolken/descr.htm Zugriff: 12.05.2019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http://www.chemieunterricht.de/dc2/wasser/w-kondst.htm 12.05.2019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https://www.simplyscience.ch/teens-liesnach-archiv/articles/warum-ist-der-himmel-blau-und-die-abend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sonne-rot.html Zugriff: 12.05.2019</a:t>
            </a:r>
          </a:p>
          <a:p>
            <a:pPr lvl="0"/>
            <a:r>
              <a:rPr lang="de-DE" dirty="0">
                <a:solidFill>
                  <a:schemeClr val="bg1"/>
                </a:solidFill>
              </a:rPr>
              <a:t>https://www.chemtrails.ch/dokumentationen/dokumentation.htm Zugriff: 14.05.2019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17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406A57-E37A-4E0A-B85B-EEF71EF5C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 b="1027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0A5B9A-7363-476F-863C-63E86006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MOND(F)LÜGE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74E9B7-E8BF-44E9-B909-7354C77E7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75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F7CFD-DDDD-4E89-8477-D3D6744B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6053ABF-0569-487E-8346-7D4D57258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27625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400" dirty="0">
                <a:solidFill>
                  <a:schemeClr val="bg1"/>
                </a:solidFill>
              </a:rPr>
              <a:t>https://de.wikipedia.org/wiki/Verschw%C3%B6rungstheorien_zur_Mondlandung#/media/File:Apollo_11_Lunar_Lander_-_5927_NASA.jpg</a:t>
            </a:r>
          </a:p>
        </p:txBody>
      </p:sp>
      <p:pic>
        <p:nvPicPr>
          <p:cNvPr id="3076" name="Picture 4" descr="https://upload.wikimedia.org/wikipedia/commons/thumb/0/04/Apollo_11_Lunar_Lander_-_5927_NASA.jpg/800px-Apollo_11_Lunar_Lander_-_5927_NASA.jpg">
            <a:extLst>
              <a:ext uri="{FF2B5EF4-FFF2-40B4-BE49-F238E27FC236}">
                <a16:creationId xmlns:a16="http://schemas.microsoft.com/office/drawing/2014/main" id="{85D255D7-43F2-42FC-BB8E-FCCC70ED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03" y="277113"/>
            <a:ext cx="6185547" cy="62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5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1D40D-4CC7-46F3-B984-F60D4CDF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NASA_As11-40-5874-75">
            <a:hlinkClick r:id="" action="ppaction://media"/>
            <a:extLst>
              <a:ext uri="{FF2B5EF4-FFF2-40B4-BE49-F238E27FC236}">
                <a16:creationId xmlns:a16="http://schemas.microsoft.com/office/drawing/2014/main" id="{ADF23A26-64C1-45BB-B614-BD947F3D6B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419" y="117475"/>
            <a:ext cx="7797162" cy="5983210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72F3DDE-D92A-4E95-9D91-8008E95EF73D}"/>
              </a:ext>
            </a:extLst>
          </p:cNvPr>
          <p:cNvSpPr txBox="1"/>
          <p:nvPr/>
        </p:nvSpPr>
        <p:spPr>
          <a:xfrm>
            <a:off x="2564999" y="6596390"/>
            <a:ext cx="8140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</a:rPr>
              <a:t>https://de.wikipedia.org/wiki/Verschw%C3%B6rungstheorien_zur_Mondlandung#/media/File:NASA_As11-40-5874-75.gif</a:t>
            </a:r>
          </a:p>
        </p:txBody>
      </p:sp>
    </p:spTree>
    <p:extLst>
      <p:ext uri="{BB962C8B-B14F-4D97-AF65-F5344CB8AC3E}">
        <p14:creationId xmlns:p14="http://schemas.microsoft.com/office/powerpoint/2010/main" val="22512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Bildergebnis fÃ¼r flache erde schildkrÃ¶te">
            <a:extLst>
              <a:ext uri="{FF2B5EF4-FFF2-40B4-BE49-F238E27FC236}">
                <a16:creationId xmlns:a16="http://schemas.microsoft.com/office/drawing/2014/main" id="{33044E1F-20E1-4572-83AD-FBCA9FD22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3" b="784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7FF8E5-EDC4-489F-ADF7-21CE18FA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DIE FLACHE ERDE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13DCE8-C3DC-4E82-8CF2-631404220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Flat Earth Society</a:t>
            </a:r>
          </a:p>
        </p:txBody>
      </p:sp>
    </p:spTree>
    <p:extLst>
      <p:ext uri="{BB962C8B-B14F-4D97-AF65-F5344CB8AC3E}">
        <p14:creationId xmlns:p14="http://schemas.microsoft.com/office/powerpoint/2010/main" val="1408185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4180E-D737-430C-905A-526C6E00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Erdgestalt – ein Globus oder eine Scheibe?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7F1240E-3A3E-4AE2-8529-4F5CDF83E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7" y="1539307"/>
            <a:ext cx="4058666" cy="5133220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FB87DF4-6413-4154-9885-F865D4854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9942"/>
            <a:ext cx="5260313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9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Breitbild</PresentationFormat>
  <Paragraphs>158</Paragraphs>
  <Slides>40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Office</vt:lpstr>
      <vt:lpstr>Office Theme</vt:lpstr>
      <vt:lpstr>1_Office</vt:lpstr>
      <vt:lpstr>2_Office</vt:lpstr>
      <vt:lpstr>PowerPoint-Präsentation</vt:lpstr>
      <vt:lpstr>Verschwörungstheorien</vt:lpstr>
      <vt:lpstr>Gliederung</vt:lpstr>
      <vt:lpstr>WAS SIND VERSCHWÖRUNGSTHEORIEN?</vt:lpstr>
      <vt:lpstr>MOND(F)LÜGE</vt:lpstr>
      <vt:lpstr>PowerPoint-Präsentation</vt:lpstr>
      <vt:lpstr>PowerPoint-Präsentation</vt:lpstr>
      <vt:lpstr>DIE FLACHE ERDE</vt:lpstr>
      <vt:lpstr>Erdgestalt – ein Globus oder eine Scheibe?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Erde ist flach!</vt:lpstr>
      <vt:lpstr>PowerPoint-Präsentation</vt:lpstr>
      <vt:lpstr>Wirklich?</vt:lpstr>
      <vt:lpstr>Wirklich?</vt:lpstr>
      <vt:lpstr>PowerPoint-Präsentation</vt:lpstr>
      <vt:lpstr>PowerPoint-Präsentation</vt:lpstr>
      <vt:lpstr>Wirklich?</vt:lpstr>
      <vt:lpstr>Wirklich?</vt:lpstr>
      <vt:lpstr>Wirklich?</vt:lpstr>
      <vt:lpstr>Wirklich?</vt:lpstr>
      <vt:lpstr>PowerPoint-Präsentation</vt:lpstr>
      <vt:lpstr>PowerPoint-Präsentation</vt:lpstr>
      <vt:lpstr>PowerPoint-Präsentation</vt:lpstr>
      <vt:lpstr>CHEMTRAILS</vt:lpstr>
      <vt:lpstr>„Statt himmelblau nur noch chemtrail-grau.“</vt:lpstr>
      <vt:lpstr>Secret large-scale atmospheric spraying program</vt:lpstr>
      <vt:lpstr>PowerPoint-Präsentation</vt:lpstr>
      <vt:lpstr>Wozu?</vt:lpstr>
      <vt:lpstr>Wer?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Quellen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ms702548</dc:creator>
  <cp:lastModifiedBy>ms702548</cp:lastModifiedBy>
  <cp:revision>2</cp:revision>
  <dcterms:created xsi:type="dcterms:W3CDTF">2019-05-15T19:48:50Z</dcterms:created>
  <dcterms:modified xsi:type="dcterms:W3CDTF">2019-05-15T19:58:09Z</dcterms:modified>
</cp:coreProperties>
</file>