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880" r:id="rId2"/>
  </p:sldMasterIdLst>
  <p:notesMasterIdLst>
    <p:notesMasterId r:id="rId87"/>
  </p:notesMasterIdLst>
  <p:handoutMasterIdLst>
    <p:handoutMasterId r:id="rId88"/>
  </p:handoutMasterIdLst>
  <p:sldIdLst>
    <p:sldId id="288" r:id="rId3"/>
    <p:sldId id="289" r:id="rId4"/>
    <p:sldId id="388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390" r:id="rId21"/>
    <p:sldId id="393" r:id="rId22"/>
    <p:sldId id="308" r:id="rId23"/>
    <p:sldId id="411" r:id="rId24"/>
    <p:sldId id="310" r:id="rId25"/>
    <p:sldId id="311" r:id="rId26"/>
    <p:sldId id="379" r:id="rId27"/>
    <p:sldId id="313" r:id="rId28"/>
    <p:sldId id="389" r:id="rId29"/>
    <p:sldId id="391" r:id="rId30"/>
    <p:sldId id="392" r:id="rId31"/>
    <p:sldId id="39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32" r:id="rId44"/>
    <p:sldId id="380" r:id="rId45"/>
    <p:sldId id="327" r:id="rId46"/>
    <p:sldId id="328" r:id="rId47"/>
    <p:sldId id="329" r:id="rId48"/>
    <p:sldId id="330" r:id="rId49"/>
    <p:sldId id="331" r:id="rId50"/>
    <p:sldId id="333" r:id="rId51"/>
    <p:sldId id="335" r:id="rId52"/>
    <p:sldId id="336" r:id="rId53"/>
    <p:sldId id="358" r:id="rId54"/>
    <p:sldId id="376" r:id="rId55"/>
    <p:sldId id="371" r:id="rId56"/>
    <p:sldId id="373" r:id="rId57"/>
    <p:sldId id="374" r:id="rId58"/>
    <p:sldId id="340" r:id="rId59"/>
    <p:sldId id="385" r:id="rId60"/>
    <p:sldId id="338" r:id="rId61"/>
    <p:sldId id="339" r:id="rId62"/>
    <p:sldId id="369" r:id="rId63"/>
    <p:sldId id="377" r:id="rId64"/>
    <p:sldId id="337" r:id="rId65"/>
    <p:sldId id="372" r:id="rId66"/>
    <p:sldId id="341" r:id="rId67"/>
    <p:sldId id="410" r:id="rId68"/>
    <p:sldId id="383" r:id="rId69"/>
    <p:sldId id="387" r:id="rId70"/>
    <p:sldId id="342" r:id="rId71"/>
    <p:sldId id="343" r:id="rId72"/>
    <p:sldId id="344" r:id="rId73"/>
    <p:sldId id="347" r:id="rId74"/>
    <p:sldId id="346" r:id="rId75"/>
    <p:sldId id="348" r:id="rId76"/>
    <p:sldId id="378" r:id="rId77"/>
    <p:sldId id="368" r:id="rId78"/>
    <p:sldId id="359" r:id="rId79"/>
    <p:sldId id="360" r:id="rId80"/>
    <p:sldId id="361" r:id="rId81"/>
    <p:sldId id="362" r:id="rId82"/>
    <p:sldId id="363" r:id="rId83"/>
    <p:sldId id="364" r:id="rId84"/>
    <p:sldId id="365" r:id="rId85"/>
    <p:sldId id="366" r:id="rId86"/>
  </p:sldIdLst>
  <p:sldSz cx="9144000" cy="6858000" type="screen4x3"/>
  <p:notesSz cx="6797675" cy="9926638"/>
  <p:defaultTextStyle>
    <a:defPPr>
      <a:defRPr lang="de-DE"/>
    </a:defPPr>
    <a:lvl1pPr algn="l" defTabSz="6080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1pPr>
    <a:lvl2pPr marL="608013" indent="-150813" algn="l" defTabSz="6080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2pPr>
    <a:lvl3pPr marL="1217613" indent="-303213" algn="l" defTabSz="6080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3pPr>
    <a:lvl4pPr marL="1827213" indent="-455613" algn="l" defTabSz="6080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4pPr>
    <a:lvl5pPr marL="2436813" indent="-608013" algn="l" defTabSz="6080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07">
          <p15:clr>
            <a:srgbClr val="A4A3A4"/>
          </p15:clr>
        </p15:guide>
        <p15:guide id="2" pos="35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FF00"/>
    <a:srgbClr val="FF5451"/>
    <a:srgbClr val="C9C9C9"/>
    <a:srgbClr val="969696"/>
    <a:srgbClr val="B2B2B2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3" autoAdjust="0"/>
    <p:restoredTop sz="94973" autoAdjust="0"/>
  </p:normalViewPr>
  <p:slideViewPr>
    <p:cSldViewPr snapToGrid="0" snapToObjects="1">
      <p:cViewPr varScale="1">
        <p:scale>
          <a:sx n="113" d="100"/>
          <a:sy n="113" d="100"/>
        </p:scale>
        <p:origin x="1068" y="96"/>
      </p:cViewPr>
      <p:guideLst>
        <p:guide orient="horz" pos="4307"/>
        <p:guide pos="35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09585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53CCFF-3703-4B7E-9F59-FF3C2525EC93}" type="datetimeFigureOut">
              <a:rPr lang="de-DE" altLang="de-DE"/>
              <a:pPr>
                <a:defRPr/>
              </a:pPr>
              <a:t>25.04.2023</a:t>
            </a:fld>
            <a:endParaRPr lang="de-DE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609585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E6ECF6-A1E1-4CB9-9803-592769BE7FA3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609585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058AD1-C2D2-4891-8F09-BD5BC0FE9D67}" type="datetimeFigureOut">
              <a:rPr lang="de-DE" altLang="de-DE"/>
              <a:pPr>
                <a:defRPr/>
              </a:pPr>
              <a:t>25.04.2023</a:t>
            </a:fld>
            <a:endParaRPr lang="de-DE" alt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Mastertextformat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609585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459CF5-69AF-435A-89B8-68D06C792E57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6080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12176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8272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24368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1843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CC408CE3-676C-4DF1-811D-0F65F7D4C831}" type="slidenum">
              <a:rPr lang="de-DE" altLang="de-DE" smtClean="0">
                <a:latin typeface="Arial" charset="0"/>
              </a:rPr>
              <a:pPr defTabSz="608013"/>
              <a:t>1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5939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30DA58BF-92C5-49C9-91C0-11A13B265BA8}" type="slidenum">
              <a:rPr lang="de-DE" altLang="de-DE" smtClean="0">
                <a:latin typeface="Arial" charset="0"/>
              </a:rPr>
              <a:pPr defTabSz="608013"/>
              <a:t>34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614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AFEC27BA-B1E5-4743-8DA0-A3F1059C10A9}" type="slidenum">
              <a:rPr lang="de-DE" altLang="de-DE" smtClean="0">
                <a:latin typeface="Arial" charset="0"/>
              </a:rPr>
              <a:pPr defTabSz="608013"/>
              <a:t>35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6349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BD2E4328-85F8-4470-84B7-C80C2F84A2A7}" type="slidenum">
              <a:rPr lang="de-DE" altLang="de-DE" smtClean="0">
                <a:latin typeface="Arial" charset="0"/>
              </a:rPr>
              <a:pPr defTabSz="608013"/>
              <a:t>36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6553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DC5FDB25-0B61-440E-9801-BAAD47F2B9AA}" type="slidenum">
              <a:rPr lang="de-DE" altLang="de-DE" smtClean="0">
                <a:latin typeface="Arial" charset="0"/>
              </a:rPr>
              <a:pPr defTabSz="608013"/>
              <a:t>37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6758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4C722257-8DDC-40DC-911B-A406F3AAEE0E}" type="slidenum">
              <a:rPr lang="de-DE" altLang="de-DE" smtClean="0">
                <a:latin typeface="Arial" charset="0"/>
              </a:rPr>
              <a:pPr defTabSz="608013"/>
              <a:t>38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6963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3655718D-1E57-4ABE-BB8D-E0FB4BF69D6B}" type="slidenum">
              <a:rPr lang="de-DE" altLang="de-DE" smtClean="0">
                <a:latin typeface="Arial" charset="0"/>
              </a:rPr>
              <a:pPr defTabSz="608013"/>
              <a:t>39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7168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04095350-C203-4E16-8864-FDAC99A709D9}" type="slidenum">
              <a:rPr lang="de-DE" altLang="de-DE" smtClean="0">
                <a:latin typeface="Arial" charset="0"/>
              </a:rPr>
              <a:pPr defTabSz="608013"/>
              <a:t>40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747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0DCE5A76-FDAB-4D15-90FD-4CCA94C5BB33}" type="slidenum">
              <a:rPr lang="de-DE" altLang="de-DE" smtClean="0">
                <a:latin typeface="Arial" charset="0"/>
              </a:rPr>
              <a:pPr defTabSz="608013"/>
              <a:t>42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459CF5-69AF-435A-89B8-68D06C792E57}" type="slidenum">
              <a:rPr lang="de-DE" altLang="de-DE" smtClean="0"/>
              <a:pPr>
                <a:defRPr/>
              </a:pPr>
              <a:t>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49107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430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6E6D33B3-4308-46B4-8B65-EAEE02E59A3C}" type="slidenum">
              <a:rPr lang="de-DE" altLang="de-DE" smtClean="0">
                <a:latin typeface="Arial" charset="0"/>
              </a:rPr>
              <a:pPr defTabSz="608013"/>
              <a:t>25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4505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BC2F6D63-5B4D-4D02-9654-AE89FB0284EC}" type="slidenum">
              <a:rPr lang="de-DE" altLang="de-DE" smtClean="0">
                <a:latin typeface="Arial" charset="0"/>
              </a:rPr>
              <a:pPr defTabSz="608013"/>
              <a:t>26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471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92A7B10D-FD90-41B1-A3D6-016D88512D01}" type="slidenum">
              <a:rPr lang="de-DE" altLang="de-DE" smtClean="0">
                <a:latin typeface="Arial" charset="0"/>
              </a:rPr>
              <a:pPr defTabSz="608013"/>
              <a:t>27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491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8AE0C171-CC04-4FBD-B61F-6E3203EBEE62}" type="slidenum">
              <a:rPr lang="de-DE" altLang="de-DE" smtClean="0">
                <a:latin typeface="Arial" charset="0"/>
              </a:rPr>
              <a:pPr defTabSz="608013"/>
              <a:t>28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5120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438A30F6-5EEE-41AE-A65B-610DA7F8196C}" type="slidenum">
              <a:rPr lang="de-DE" altLang="de-DE" smtClean="0">
                <a:latin typeface="Arial" charset="0"/>
              </a:rPr>
              <a:pPr defTabSz="608013"/>
              <a:t>29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552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5CA6BA4A-EB50-4958-A98A-72BE24E71813}" type="slidenum">
              <a:rPr lang="de-DE" altLang="de-DE" smtClean="0">
                <a:latin typeface="Arial" charset="0"/>
              </a:rPr>
              <a:pPr defTabSz="608013"/>
              <a:t>32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5734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8013"/>
            <a:fld id="{43EE9757-0F5B-48A2-8069-D214F72DE596}" type="slidenum">
              <a:rPr lang="de-DE" altLang="de-DE" smtClean="0">
                <a:latin typeface="Arial" charset="0"/>
              </a:rPr>
              <a:pPr defTabSz="608013"/>
              <a:t>33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-41275"/>
            <a:ext cx="352425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402431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5689" y="2771798"/>
            <a:ext cx="8092705" cy="1983084"/>
          </a:xfrm>
        </p:spPr>
        <p:txBody>
          <a:bodyPr anchor="t"/>
          <a:lstStyle>
            <a:lvl1pPr>
              <a:defRPr sz="4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5687" y="2142502"/>
            <a:ext cx="6400800" cy="629295"/>
          </a:xfrm>
        </p:spPr>
        <p:txBody>
          <a:bodyPr anchor="b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95688" y="5919050"/>
            <a:ext cx="2098597" cy="690033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2453699" y="5925828"/>
            <a:ext cx="2184476" cy="690033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296334" y="4754034"/>
            <a:ext cx="3901017" cy="80221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9"/>
          <p:cNvCxnSpPr/>
          <p:nvPr userDrawn="1"/>
        </p:nvCxnSpPr>
        <p:spPr>
          <a:xfrm>
            <a:off x="0" y="207963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406398"/>
            <a:ext cx="82296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5825082"/>
            <a:ext cx="82296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1" y="2156178"/>
            <a:ext cx="8234363" cy="35905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endParaRPr lang="de-DE" noProof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418169"/>
            <a:ext cx="8229600" cy="586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821613" y="6510338"/>
            <a:ext cx="869950" cy="307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E302CE-E71E-4E1E-BECF-80997489DAA7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6398"/>
            <a:ext cx="82296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825082"/>
            <a:ext cx="82296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516049"/>
            <a:ext cx="8229600" cy="417355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821613" y="6510338"/>
            <a:ext cx="869950" cy="307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7FDCF3-B242-4743-A1E1-87817FA6905F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6398"/>
            <a:ext cx="82296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825082"/>
            <a:ext cx="39624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516049"/>
            <a:ext cx="3962400" cy="417355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5825082"/>
            <a:ext cx="39624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516049"/>
            <a:ext cx="3962400" cy="41735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de-DE" noProof="0" dirty="0"/>
              <a:t>Diagramm durch Klicken auf Symbol hinzufügen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22"/>
          </p:nvPr>
        </p:nvSpPr>
        <p:spPr>
          <a:xfrm>
            <a:off x="7821613" y="6510338"/>
            <a:ext cx="869950" cy="307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529243-BB45-45A8-960E-C0AD46D495FA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57199" y="496713"/>
            <a:ext cx="2786932" cy="1332089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2004908"/>
            <a:ext cx="2786931" cy="4218096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723882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077357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1559945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496712"/>
            <a:ext cx="5791200" cy="532836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5825082"/>
            <a:ext cx="5334000" cy="44026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>
          <a:xfrm>
            <a:off x="7821613" y="6510338"/>
            <a:ext cx="869950" cy="307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D347F9-A497-4A6B-A074-C38345C59EE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 flipH="1">
            <a:off x="924234" y="3080376"/>
            <a:ext cx="8223993" cy="379728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-9831" y="4666029"/>
            <a:ext cx="4812201" cy="2211631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  <a:gd name="connsiteX0" fmla="*/ 0 w 5773441"/>
              <a:gd name="connsiteY0" fmla="*/ 5418805 h 5418805"/>
              <a:gd name="connsiteX1" fmla="*/ 3430493 w 5773441"/>
              <a:gd name="connsiteY1" fmla="*/ 1 h 5418805"/>
              <a:gd name="connsiteX2" fmla="*/ 5773441 w 5773441"/>
              <a:gd name="connsiteY2" fmla="*/ 0 h 5418805"/>
              <a:gd name="connsiteX3" fmla="*/ 3352548 w 5773441"/>
              <a:gd name="connsiteY3" fmla="*/ 5169234 h 5418805"/>
              <a:gd name="connsiteX4" fmla="*/ 0 w 5773441"/>
              <a:gd name="connsiteY4" fmla="*/ 5418805 h 5418805"/>
              <a:gd name="connsiteX0" fmla="*/ 0 w 5773441"/>
              <a:gd name="connsiteY0" fmla="*/ 5418805 h 5435485"/>
              <a:gd name="connsiteX1" fmla="*/ 3430493 w 5773441"/>
              <a:gd name="connsiteY1" fmla="*/ 1 h 5435485"/>
              <a:gd name="connsiteX2" fmla="*/ 5773441 w 5773441"/>
              <a:gd name="connsiteY2" fmla="*/ 0 h 5435485"/>
              <a:gd name="connsiteX3" fmla="*/ 3603270 w 5773441"/>
              <a:gd name="connsiteY3" fmla="*/ 5435485 h 5435485"/>
              <a:gd name="connsiteX4" fmla="*/ 0 w 5773441"/>
              <a:gd name="connsiteY4" fmla="*/ 5418805 h 5435485"/>
              <a:gd name="connsiteX0" fmla="*/ 0 w 3603270"/>
              <a:gd name="connsiteY0" fmla="*/ 5418804 h 5435484"/>
              <a:gd name="connsiteX1" fmla="*/ 3430493 w 3603270"/>
              <a:gd name="connsiteY1" fmla="*/ 0 h 5435484"/>
              <a:gd name="connsiteX2" fmla="*/ 2528796 w 3603270"/>
              <a:gd name="connsiteY2" fmla="*/ 2499799 h 5435484"/>
              <a:gd name="connsiteX3" fmla="*/ 3603270 w 3603270"/>
              <a:gd name="connsiteY3" fmla="*/ 5435484 h 5435484"/>
              <a:gd name="connsiteX4" fmla="*/ 0 w 3603270"/>
              <a:gd name="connsiteY4" fmla="*/ 5418804 h 5435484"/>
              <a:gd name="connsiteX0" fmla="*/ 5881 w 3609151"/>
              <a:gd name="connsiteY0" fmla="*/ 2919005 h 2935685"/>
              <a:gd name="connsiteX1" fmla="*/ 0 w 3609151"/>
              <a:gd name="connsiteY1" fmla="*/ 1272089 h 2935685"/>
              <a:gd name="connsiteX2" fmla="*/ 2534677 w 3609151"/>
              <a:gd name="connsiteY2" fmla="*/ 0 h 2935685"/>
              <a:gd name="connsiteX3" fmla="*/ 3609151 w 3609151"/>
              <a:gd name="connsiteY3" fmla="*/ 2935685 h 2935685"/>
              <a:gd name="connsiteX4" fmla="*/ 5881 w 3609151"/>
              <a:gd name="connsiteY4" fmla="*/ 2919005 h 2935685"/>
              <a:gd name="connsiteX0" fmla="*/ 5881 w 3609151"/>
              <a:gd name="connsiteY0" fmla="*/ 1646916 h 1663596"/>
              <a:gd name="connsiteX1" fmla="*/ 0 w 3609151"/>
              <a:gd name="connsiteY1" fmla="*/ 0 h 1663596"/>
              <a:gd name="connsiteX2" fmla="*/ 2062728 w 3609151"/>
              <a:gd name="connsiteY2" fmla="*/ 244062 h 1663596"/>
              <a:gd name="connsiteX3" fmla="*/ 3609151 w 3609151"/>
              <a:gd name="connsiteY3" fmla="*/ 1663596 h 1663596"/>
              <a:gd name="connsiteX4" fmla="*/ 5881 w 3609151"/>
              <a:gd name="connsiteY4" fmla="*/ 1646916 h 1663596"/>
              <a:gd name="connsiteX0" fmla="*/ 5881 w 3609151"/>
              <a:gd name="connsiteY0" fmla="*/ 1646916 h 1663596"/>
              <a:gd name="connsiteX1" fmla="*/ 0 w 3609151"/>
              <a:gd name="connsiteY1" fmla="*/ 0 h 1663596"/>
              <a:gd name="connsiteX2" fmla="*/ 3609151 w 3609151"/>
              <a:gd name="connsiteY2" fmla="*/ 1663596 h 1663596"/>
              <a:gd name="connsiteX3" fmla="*/ 5881 w 3609151"/>
              <a:gd name="connsiteY3" fmla="*/ 1646916 h 1663596"/>
              <a:gd name="connsiteX0" fmla="*/ 5881 w 3609151"/>
              <a:gd name="connsiteY0" fmla="*/ 1669104 h 1669104"/>
              <a:gd name="connsiteX1" fmla="*/ 0 w 3609151"/>
              <a:gd name="connsiteY1" fmla="*/ 0 h 1669104"/>
              <a:gd name="connsiteX2" fmla="*/ 3609151 w 3609151"/>
              <a:gd name="connsiteY2" fmla="*/ 1663596 h 1669104"/>
              <a:gd name="connsiteX3" fmla="*/ 5881 w 3609151"/>
              <a:gd name="connsiteY3" fmla="*/ 1669104 h 1669104"/>
              <a:gd name="connsiteX0" fmla="*/ 435 w 3611079"/>
              <a:gd name="connsiteY0" fmla="*/ 1654313 h 1663596"/>
              <a:gd name="connsiteX1" fmla="*/ 1928 w 3611079"/>
              <a:gd name="connsiteY1" fmla="*/ 0 h 1663596"/>
              <a:gd name="connsiteX2" fmla="*/ 3611079 w 3611079"/>
              <a:gd name="connsiteY2" fmla="*/ 1663596 h 1663596"/>
              <a:gd name="connsiteX3" fmla="*/ 435 w 3611079"/>
              <a:gd name="connsiteY3" fmla="*/ 1654313 h 1663596"/>
              <a:gd name="connsiteX0" fmla="*/ 5881 w 3609151"/>
              <a:gd name="connsiteY0" fmla="*/ 1661709 h 1663596"/>
              <a:gd name="connsiteX1" fmla="*/ 0 w 3609151"/>
              <a:gd name="connsiteY1" fmla="*/ 0 h 1663596"/>
              <a:gd name="connsiteX2" fmla="*/ 3609151 w 3609151"/>
              <a:gd name="connsiteY2" fmla="*/ 1663596 h 1663596"/>
              <a:gd name="connsiteX3" fmla="*/ 5881 w 3609151"/>
              <a:gd name="connsiteY3" fmla="*/ 1661709 h 166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151" h="1663596">
                <a:moveTo>
                  <a:pt x="5881" y="1661709"/>
                </a:moveTo>
                <a:cubicBezTo>
                  <a:pt x="3921" y="1112737"/>
                  <a:pt x="1960" y="548972"/>
                  <a:pt x="0" y="0"/>
                </a:cubicBezTo>
                <a:lnTo>
                  <a:pt x="3609151" y="1663596"/>
                </a:lnTo>
                <a:lnTo>
                  <a:pt x="5881" y="1661709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/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91665" y="5246198"/>
            <a:ext cx="4481927" cy="1386977"/>
          </a:xfrm>
        </p:spPr>
        <p:txBody>
          <a:bodyPr anchor="t"/>
          <a:lstStyle>
            <a:lvl1pPr algn="r">
              <a:defRPr sz="4267" b="1" cap="all" baseline="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5022377" y="4739044"/>
            <a:ext cx="4051215" cy="467997"/>
          </a:xfrm>
        </p:spPr>
        <p:txBody>
          <a:bodyPr anchor="b">
            <a:noAutofit/>
          </a:bodyPr>
          <a:lstStyle>
            <a:lvl1pPr marL="0" indent="0" algn="r"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1" cy="6858000"/>
          </a:xfrm>
        </p:spPr>
        <p:txBody>
          <a:bodyPr anchor="ctr"/>
          <a:lstStyle>
            <a:lvl1pPr>
              <a:defRPr sz="2400" baseline="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/>
          <p:cNvPicPr>
            <a:picLocks noChangeAspect="1"/>
          </p:cNvPicPr>
          <p:nvPr userDrawn="1"/>
        </p:nvPicPr>
        <p:blipFill>
          <a:blip r:embed="rId2"/>
          <a:srcRect r="27419"/>
          <a:stretch>
            <a:fillRect/>
          </a:stretch>
        </p:blipFill>
        <p:spPr bwMode="auto">
          <a:xfrm>
            <a:off x="5945188" y="0"/>
            <a:ext cx="3208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8150" y="6359525"/>
            <a:ext cx="730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Gerade Verbindung 10"/>
          <p:cNvCxnSpPr/>
          <p:nvPr userDrawn="1"/>
        </p:nvCxnSpPr>
        <p:spPr>
          <a:xfrm>
            <a:off x="438150" y="6284913"/>
            <a:ext cx="5957888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588" y="2771798"/>
            <a:ext cx="6400800" cy="1983084"/>
          </a:xfrm>
        </p:spPr>
        <p:txBody>
          <a:bodyPr anchor="t"/>
          <a:lstStyle>
            <a:lvl1pPr>
              <a:defRPr sz="4267">
                <a:solidFill>
                  <a:srgbClr val="262A3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7587" y="2320125"/>
            <a:ext cx="6400800" cy="451673"/>
          </a:xfrm>
        </p:spPr>
        <p:txBody>
          <a:bodyPr>
            <a:noAutofit/>
          </a:bodyPr>
          <a:lstStyle>
            <a:lvl1pPr marL="0" indent="0" algn="l">
              <a:buNone/>
              <a:defRPr sz="2133">
                <a:solidFill>
                  <a:srgbClr val="262A3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8468" y="11291"/>
            <a:ext cx="9135533" cy="6846709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667375" y="-136525"/>
            <a:ext cx="3524250" cy="701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402431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496" y="2771798"/>
            <a:ext cx="7984797" cy="750337"/>
          </a:xfrm>
        </p:spPr>
        <p:txBody>
          <a:bodyPr anchor="t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365495" y="4238847"/>
            <a:ext cx="4672172" cy="2003911"/>
          </a:xfrm>
        </p:spPr>
        <p:txBody>
          <a:bodyPr>
            <a:noAutofit/>
          </a:bodyPr>
          <a:lstStyle>
            <a:lvl1pPr marL="0" indent="0">
              <a:buNone/>
              <a:defRPr sz="1467" baseline="0">
                <a:solidFill>
                  <a:schemeClr val="tx1"/>
                </a:solidFill>
              </a:defRPr>
            </a:lvl1pPr>
            <a:lvl2pPr marL="609585" indent="0">
              <a:buNone/>
              <a:defRPr sz="1467">
                <a:solidFill>
                  <a:schemeClr val="tx1"/>
                </a:solidFill>
              </a:defRPr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406401"/>
            <a:ext cx="8234364" cy="101176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2156179"/>
            <a:ext cx="8234364" cy="3980744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418169"/>
            <a:ext cx="8229600" cy="586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7821613" y="6510338"/>
            <a:ext cx="869950" cy="307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739DFB-BAFB-4DAB-A369-E1142719B541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547853"/>
            <a:ext cx="8234364" cy="4589069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7821613" y="6510338"/>
            <a:ext cx="869950" cy="307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25A142-6B80-4C0A-9EF4-7A52C5E84036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09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6398"/>
            <a:ext cx="8229600" cy="101176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1" y="1569156"/>
            <a:ext cx="8234364" cy="41656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1" y="5825082"/>
            <a:ext cx="8229599" cy="440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821613" y="6510338"/>
            <a:ext cx="869950" cy="3079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5BE38E-466E-4DB1-8401-83952689396A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417638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SUBHEADLINE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1" r:id="rId2"/>
    <p:sldLayoutId id="2147483894" r:id="rId3"/>
    <p:sldLayoutId id="2147483892" r:id="rId4"/>
    <p:sldLayoutId id="2147483895" r:id="rId5"/>
  </p:sldLayoutIdLst>
  <p:hf hdr="0"/>
  <p:txStyles>
    <p:titleStyle>
      <a:lvl1pPr algn="l" defTabSz="608013" rtl="0" eaLnBrk="0" fontAlgn="base" hangingPunct="0">
        <a:spcBef>
          <a:spcPct val="0"/>
        </a:spcBef>
        <a:spcAft>
          <a:spcPct val="0"/>
        </a:spcAft>
        <a:defRPr sz="26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608013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608013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608013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608013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455613" indent="-455613" algn="l" defTabSz="608013" rtl="0" eaLnBrk="0" fontAlgn="base" hangingPunct="0">
        <a:spcBef>
          <a:spcPct val="20000"/>
        </a:spcBef>
        <a:spcAft>
          <a:spcPct val="0"/>
        </a:spcAft>
        <a:buFont typeface="Symbol" pitchFamily="18" charset="2"/>
        <a:defRPr sz="16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608013" algn="l" defTabSz="608013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217613" algn="l" defTabSz="608013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827213" algn="l" defTabSz="608013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436813" algn="l" defTabSz="608013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erade Verbindung 9"/>
          <p:cNvCxnSpPr/>
          <p:nvPr/>
        </p:nvCxnSpPr>
        <p:spPr>
          <a:xfrm>
            <a:off x="0" y="207963"/>
            <a:ext cx="4445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1" name="Grafik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8150" y="6359525"/>
            <a:ext cx="730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feld 21"/>
          <p:cNvSpPr txBox="1"/>
          <p:nvPr userDrawn="1"/>
        </p:nvSpPr>
        <p:spPr>
          <a:xfrm>
            <a:off x="444500" y="30163"/>
            <a:ext cx="69913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b="1" dirty="0">
                <a:latin typeface="+mn-lt"/>
                <a:cs typeface="Arial" panose="020B0604020202020204" pitchFamily="34" charset="0"/>
              </a:rPr>
              <a:t>UNIFIT </a:t>
            </a:r>
            <a:r>
              <a:rPr lang="de-DE" sz="1600" b="1" dirty="0" smtClean="0">
                <a:latin typeface="+mn-lt"/>
                <a:cs typeface="Arial" panose="020B0604020202020204" pitchFamily="34" charset="0"/>
              </a:rPr>
              <a:t>2024 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| </a:t>
            </a:r>
            <a:r>
              <a:rPr lang="en-US" sz="1600" dirty="0">
                <a:latin typeface="+mn-lt"/>
                <a:cs typeface="+mn-cs"/>
              </a:rPr>
              <a:t>How to actually use UNIFIT</a:t>
            </a:r>
            <a:endParaRPr lang="de-DE" sz="160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23" name="Gerade Verbindung 10"/>
          <p:cNvCxnSpPr/>
          <p:nvPr/>
        </p:nvCxnSpPr>
        <p:spPr>
          <a:xfrm>
            <a:off x="438150" y="6284913"/>
            <a:ext cx="8277225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03" r:id="rId3"/>
    <p:sldLayoutId id="2147483898" r:id="rId4"/>
    <p:sldLayoutId id="2147483899" r:id="rId5"/>
    <p:sldLayoutId id="2147483900" r:id="rId6"/>
    <p:sldLayoutId id="2147483901" r:id="rId7"/>
    <p:sldLayoutId id="2147483902" r:id="rId8"/>
  </p:sldLayoutIdLst>
  <p:hf hdr="0"/>
  <p:txStyles>
    <p:titleStyle>
      <a:lvl1pPr algn="l" defTabSz="608013" rtl="0" eaLnBrk="0" fontAlgn="base" hangingPunct="0">
        <a:spcBef>
          <a:spcPct val="0"/>
        </a:spcBef>
        <a:spcAft>
          <a:spcPct val="0"/>
        </a:spcAft>
        <a:defRPr sz="26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608013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608013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608013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608013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455613" indent="-455613" algn="l" defTabSz="608013" rtl="0" eaLnBrk="0" fontAlgn="base" hangingPunct="0">
        <a:spcBef>
          <a:spcPct val="20000"/>
        </a:spcBef>
        <a:spcAft>
          <a:spcPct val="0"/>
        </a:spcAft>
        <a:buFont typeface="Symbol" pitchFamily="18" charset="2"/>
        <a:defRPr sz="16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608013" algn="l" defTabSz="608013" rtl="0" eaLnBrk="0" fontAlgn="base" hangingPunct="0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217613" algn="l" defTabSz="608013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827213" algn="l" defTabSz="608013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436813" algn="l" defTabSz="608013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ctrTitle"/>
          </p:nvPr>
        </p:nvSpPr>
        <p:spPr bwMode="auto">
          <a:xfrm>
            <a:off x="295275" y="2771775"/>
            <a:ext cx="8093075" cy="19827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sz="2667" b="0" dirty="0"/>
              <a:t>The improved Spectrum Processing, Analysis and Presentation Software for XPS, AES, XAS and RAMAN Spectroscopy</a:t>
            </a:r>
            <a:br>
              <a:rPr lang="en-US" sz="2667" b="0" dirty="0"/>
            </a:br>
            <a:r>
              <a:rPr lang="en-US" sz="2667" b="0" dirty="0"/>
              <a:t>		</a:t>
            </a:r>
            <a:r>
              <a:rPr lang="en-US" sz="1600" b="0" dirty="0"/>
              <a:t>or</a:t>
            </a:r>
            <a:r>
              <a:rPr lang="en-US" sz="2667" b="0" dirty="0"/>
              <a:t/>
            </a:r>
            <a:br>
              <a:rPr lang="en-US" sz="2667" b="0" dirty="0"/>
            </a:br>
            <a:r>
              <a:rPr lang="en-US" sz="2667" dirty="0"/>
              <a:t>How to actually use </a:t>
            </a:r>
            <a:r>
              <a:rPr lang="en-US" sz="2667" dirty="0" err="1"/>
              <a:t>Unifit</a:t>
            </a:r>
            <a:r>
              <a:rPr lang="de-DE" altLang="de-DE" sz="3733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3733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3733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Untertitel 2"/>
          <p:cNvSpPr>
            <a:spLocks noGrp="1"/>
          </p:cNvSpPr>
          <p:nvPr>
            <p:ph type="subTitle" idx="1"/>
          </p:nvPr>
        </p:nvSpPr>
        <p:spPr>
          <a:xfrm>
            <a:off x="295275" y="2143125"/>
            <a:ext cx="6400800" cy="628650"/>
          </a:xfrm>
        </p:spPr>
        <p:txBody>
          <a:bodyPr/>
          <a:lstStyle/>
          <a:p>
            <a:pPr defTabSz="609585" eaLnBrk="1" hangingPunct="1">
              <a:defRPr/>
            </a:pPr>
            <a:r>
              <a:rPr lang="en-US" sz="3733" b="1" dirty="0"/>
              <a:t>UNIFIT </a:t>
            </a:r>
            <a:r>
              <a:rPr lang="en-US" sz="3733" b="1" dirty="0" smtClean="0"/>
              <a:t>2024</a:t>
            </a:r>
            <a:endParaRPr lang="de-DE" altLang="de-DE" sz="37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Inhaltsplatzhalter 3"/>
          <p:cNvSpPr>
            <a:spLocks noGrp="1"/>
          </p:cNvSpPr>
          <p:nvPr>
            <p:ph type="body" sz="quarter" idx="13"/>
          </p:nvPr>
        </p:nvSpPr>
        <p:spPr>
          <a:xfrm>
            <a:off x="296863" y="5661025"/>
            <a:ext cx="5447634" cy="803275"/>
          </a:xfrm>
        </p:spPr>
        <p:txBody>
          <a:bodyPr/>
          <a:lstStyle/>
          <a:p>
            <a:pPr marL="0" indent="0" defTabSz="609585" eaLnBrk="1" hangingPunct="1">
              <a:defRPr/>
            </a:pPr>
            <a:r>
              <a:rPr lang="de-DE" alt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M.Sc</a:t>
            </a:r>
            <a:r>
              <a:rPr lang="de-DE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 Leon Rasmussen, Dr. Ronald Hesse</a:t>
            </a: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3" descr="E:\Users\Huth\Desktop\Top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4450" y="427038"/>
            <a:ext cx="49958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9DE84E9-5BE3-43EE-8F7C-A536E2F9FB97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10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27651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7. 3D Colour Profile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1992313"/>
            <a:ext cx="8672512" cy="400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22E6872-D339-4B8A-B8FC-F41816EE8A50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28675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8. XY 3D Plot 45°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Grafi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1874838"/>
            <a:ext cx="8891588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83D5B9B-195C-4AEE-B156-19A073B6C002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12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29699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9. XY 3D Plot -45°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Grafi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887538"/>
            <a:ext cx="8691563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C271513-2615-4647-A866-F32C86243F56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30723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10. XY 3D Colour Profile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Grafi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1901825"/>
            <a:ext cx="8788400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A34EAC4-A8B2-49DD-A318-61A552795C8A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14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31747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11. XY 3D 45°Colour Profile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Grafi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1962150"/>
            <a:ext cx="8645525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852296C-E43B-47A0-A1CD-D30A361F9BF7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15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32771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12. XY 3D -45°Colour Profile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1820863"/>
            <a:ext cx="875665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DBF0F30-1394-49DF-A077-AEBC4336576C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33795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13. Parameter Plot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Grafi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922463"/>
            <a:ext cx="88328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FC69EAA-A179-4792-AA79-2EB549D33B9E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17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34819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14. Image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25" y="1733550"/>
            <a:ext cx="81184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8E6D13B-1191-499D-A8F7-8EC921F83A9F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18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35843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15. Show Windows Video Sequence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6" descr="Cu2p3-LongTimeMeasuremen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2181225"/>
            <a:ext cx="8672513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2. Operation Calls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D3E28CA-DEB8-4EAD-8380-85FB7E123136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19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36867" name="Textfeld 13"/>
          <p:cNvSpPr txBox="1">
            <a:spLocks noChangeArrowheads="1"/>
          </p:cNvSpPr>
          <p:nvPr/>
        </p:nvSpPr>
        <p:spPr bwMode="auto">
          <a:xfrm>
            <a:off x="169863" y="1079500"/>
            <a:ext cx="87122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1900" b="1">
                <a:latin typeface="Arial" charset="0"/>
              </a:rPr>
              <a:t>Operation Calls</a:t>
            </a:r>
            <a:br>
              <a:rPr lang="en-US" altLang="de-DE" sz="1900" b="1">
                <a:latin typeface="Arial" charset="0"/>
              </a:rPr>
            </a:br>
            <a:r>
              <a:rPr lang="en-US" altLang="de-DE" sz="1900" b="1">
                <a:latin typeface="Arial" charset="0"/>
              </a:rPr>
              <a:t>-	</a:t>
            </a:r>
            <a:r>
              <a:rPr lang="en-US" altLang="de-DE" sz="1900">
                <a:latin typeface="Arial" charset="0"/>
              </a:rPr>
              <a:t>available for the activated UNIFIT window (optio</a:t>
            </a:r>
            <a:r>
              <a:rPr lang="de-DE" altLang="de-DE" sz="1900">
                <a:latin typeface="Arial" charset="0"/>
              </a:rPr>
              <a:t>n</a:t>
            </a:r>
            <a:r>
              <a:rPr lang="en-US" altLang="de-DE" sz="1900">
                <a:latin typeface="Arial" charset="0"/>
              </a:rPr>
              <a:t>ally for selected or all 	windows)</a:t>
            </a:r>
          </a:p>
          <a:p>
            <a:pPr defTabSz="355600"/>
            <a:r>
              <a:rPr lang="en-US" altLang="de-DE" sz="1900">
                <a:latin typeface="Arial" charset="0"/>
              </a:rPr>
              <a:t>-	If a dialogue is open and the active window is changed, then the dialogue 	is closed automatically!</a:t>
            </a:r>
          </a:p>
          <a:p>
            <a:pPr defTabSz="355600"/>
            <a:endParaRPr lang="en-US" altLang="de-DE" sz="1900" b="1">
              <a:latin typeface="Arial" charset="0"/>
            </a:endParaRPr>
          </a:p>
          <a:p>
            <a:pPr defTabSz="355600"/>
            <a:r>
              <a:rPr lang="en-US" altLang="de-DE" sz="1900" b="1">
                <a:latin typeface="Arial" charset="0"/>
              </a:rPr>
              <a:t>Activation of Windows:</a:t>
            </a:r>
          </a:p>
          <a:p>
            <a:pPr defTabSz="355600">
              <a:buFontTx/>
              <a:buAutoNum type="romanLcPeriod"/>
            </a:pPr>
            <a:r>
              <a:rPr lang="en-US" altLang="de-DE" sz="1900">
                <a:latin typeface="Arial" charset="0"/>
              </a:rPr>
              <a:t>Left-Mouse Click</a:t>
            </a:r>
          </a:p>
          <a:p>
            <a:pPr defTabSz="355600">
              <a:buFontTx/>
              <a:buAutoNum type="romanLcPeriod"/>
            </a:pPr>
            <a:r>
              <a:rPr lang="en-US" altLang="de-DE" sz="1900">
                <a:latin typeface="Arial" charset="0"/>
              </a:rPr>
              <a:t>Page Up, Page Down – Keys</a:t>
            </a:r>
          </a:p>
          <a:p>
            <a:pPr defTabSz="355600">
              <a:buFontTx/>
              <a:buAutoNum type="romanLcPeriod"/>
            </a:pPr>
            <a:r>
              <a:rPr lang="en-US" altLang="de-DE" sz="1900">
                <a:latin typeface="Arial" charset="0"/>
              </a:rPr>
              <a:t>Pull-Down W. 1-3000, W: 3001-6000…</a:t>
            </a:r>
            <a:br>
              <a:rPr lang="en-US" altLang="de-DE" sz="1900">
                <a:latin typeface="Arial" charset="0"/>
              </a:rPr>
            </a:br>
            <a:r>
              <a:rPr lang="en-US" altLang="de-DE" sz="1900">
                <a:latin typeface="Arial" charset="0"/>
              </a:rPr>
              <a:t>(hidden window is displayed) </a:t>
            </a:r>
          </a:p>
          <a:p>
            <a:pPr defTabSz="355600"/>
            <a:endParaRPr lang="en-US" altLang="de-DE" sz="1900" b="1">
              <a:latin typeface="Arial" charset="0"/>
            </a:endParaRPr>
          </a:p>
          <a:p>
            <a:pPr defTabSz="355600"/>
            <a:r>
              <a:rPr lang="en-US" altLang="de-DE" sz="1900" b="1">
                <a:latin typeface="Arial" charset="0"/>
              </a:rPr>
              <a:t>Dialogues</a:t>
            </a:r>
            <a:r>
              <a:rPr lang="en-US" altLang="de-DE" sz="1900">
                <a:latin typeface="Arial" charset="0"/>
              </a:rPr>
              <a:t>:</a:t>
            </a:r>
          </a:p>
          <a:p>
            <a:pPr defTabSz="355600"/>
            <a:r>
              <a:rPr lang="en-US" altLang="de-DE" sz="1900">
                <a:latin typeface="Arial" charset="0"/>
              </a:rPr>
              <a:t>Two ways to send a call are available:</a:t>
            </a:r>
          </a:p>
          <a:p>
            <a:pPr defTabSz="355600">
              <a:buFontTx/>
              <a:buAutoNum type="romanLcPeriod"/>
            </a:pPr>
            <a:r>
              <a:rPr lang="en-US" altLang="de-DE" sz="1900">
                <a:latin typeface="Arial" charset="0"/>
              </a:rPr>
              <a:t>Command Button</a:t>
            </a:r>
          </a:p>
          <a:p>
            <a:pPr defTabSz="355600">
              <a:buFontTx/>
              <a:buAutoNum type="romanLcPeriod"/>
            </a:pPr>
            <a:r>
              <a:rPr lang="en-US" altLang="de-DE" sz="1900">
                <a:latin typeface="Arial" charset="0"/>
              </a:rPr>
              <a:t>Shortcut of the Command Button with ‘Alt-Character‘</a:t>
            </a:r>
          </a:p>
          <a:p>
            <a:pPr defTabSz="355600"/>
            <a:endParaRPr lang="en-US" altLang="de-DE" sz="1900">
              <a:latin typeface="Arial" charset="0"/>
            </a:endParaRPr>
          </a:p>
          <a:p>
            <a:pPr defTabSz="355600"/>
            <a:r>
              <a:rPr lang="en-US" altLang="de-DE" sz="1900">
                <a:latin typeface="Arial" charset="0"/>
              </a:rPr>
              <a:t>	</a:t>
            </a:r>
          </a:p>
        </p:txBody>
      </p:sp>
      <p:sp>
        <p:nvSpPr>
          <p:cNvPr id="36868" name="Inhaltsplatzhalter 2"/>
          <p:cNvSpPr txBox="1">
            <a:spLocks/>
          </p:cNvSpPr>
          <p:nvPr/>
        </p:nvSpPr>
        <p:spPr bwMode="auto">
          <a:xfrm>
            <a:off x="311150" y="5808663"/>
            <a:ext cx="8609013" cy="53975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  <a:buClr>
                <a:srgbClr val="D8413E"/>
              </a:buClr>
              <a:buFont typeface="Symbol" pitchFamily="18" charset="2"/>
              <a:buNone/>
            </a:pPr>
            <a:r>
              <a:rPr lang="en-US" altLang="de-DE" sz="2800">
                <a:latin typeface="Arial" charset="0"/>
              </a:rPr>
              <a:t>	</a:t>
            </a:r>
            <a:r>
              <a:rPr lang="en-US" altLang="de-DE" sz="2400">
                <a:latin typeface="Arial" charset="0"/>
              </a:rPr>
              <a:t>Do not change the active window if a dialogue is open!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90538"/>
            <a:ext cx="8234363" cy="5127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dirty="0" err="1" smtClean="0">
                <a:latin typeface="+mn-lt"/>
                <a:cs typeface="Arial" panose="020B0604020202020204" pitchFamily="34" charset="0"/>
              </a:rPr>
              <a:t>ProgramME</a:t>
            </a:r>
            <a:r>
              <a:rPr lang="en-GB" altLang="de-DE" sz="2667" dirty="0" smtClean="0">
                <a:latin typeface="+mn-lt"/>
                <a:cs typeface="Arial" panose="020B0604020202020204" pitchFamily="34" charset="0"/>
              </a:rPr>
              <a:t> features → Content</a:t>
            </a:r>
            <a:endParaRPr lang="en-GB" altLang="de-DE" sz="2667" cap="none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1507" name="Inhaltsplatzhalter 2"/>
          <p:cNvSpPr>
            <a:spLocks noGrp="1"/>
          </p:cNvSpPr>
          <p:nvPr>
            <p:ph idx="1"/>
          </p:nvPr>
        </p:nvSpPr>
        <p:spPr>
          <a:xfrm>
            <a:off x="412750" y="1349375"/>
            <a:ext cx="4057650" cy="2832100"/>
          </a:xfrm>
        </p:spPr>
        <p:txBody>
          <a:bodyPr>
            <a:normAutofit fontScale="92500"/>
          </a:bodyPr>
          <a:lstStyle/>
          <a:p>
            <a:pPr marL="457189" indent="-457189" defTabSz="609585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100" dirty="0" smtClean="0">
                <a:latin typeface="+mn-lt"/>
                <a:ea typeface="ＭＳ Ｐゴシック" charset="0"/>
              </a:rPr>
              <a:t>Window Types</a:t>
            </a:r>
          </a:p>
          <a:p>
            <a:pPr marL="457189" indent="-457189" defTabSz="609585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100" dirty="0" smtClean="0">
                <a:latin typeface="+mn-lt"/>
                <a:ea typeface="ＭＳ Ｐゴシック" charset="0"/>
              </a:rPr>
              <a:t>Operation Calls (Commands)</a:t>
            </a:r>
          </a:p>
          <a:p>
            <a:pPr marL="457189" indent="-457189" defTabSz="609585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100" dirty="0" err="1" smtClean="0">
                <a:latin typeface="+mn-lt"/>
                <a:ea typeface="ＭＳ Ｐゴシック" charset="0"/>
              </a:rPr>
              <a:t>Presetting</a:t>
            </a:r>
            <a:endParaRPr lang="en-GB" sz="2100" dirty="0" smtClean="0">
              <a:latin typeface="+mn-lt"/>
              <a:ea typeface="ＭＳ Ｐゴシック" charset="0"/>
            </a:endParaRPr>
          </a:p>
          <a:p>
            <a:pPr marL="457189" indent="-457189" defTabSz="609585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100" dirty="0" smtClean="0">
                <a:latin typeface="+mn-lt"/>
                <a:ea typeface="ＭＳ Ｐゴシック" charset="0"/>
              </a:rPr>
              <a:t>Import</a:t>
            </a:r>
          </a:p>
          <a:p>
            <a:pPr marL="457189" indent="-457189" defTabSz="609585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100" dirty="0" err="1" smtClean="0">
                <a:latin typeface="+mn-lt"/>
                <a:ea typeface="ＭＳ Ｐゴシック" charset="0"/>
              </a:rPr>
              <a:t>Input/Output</a:t>
            </a:r>
            <a:r>
              <a:rPr lang="en-GB" sz="2100" dirty="0" smtClean="0">
                <a:latin typeface="+mn-lt"/>
                <a:ea typeface="ＭＳ Ｐゴシック" charset="0"/>
              </a:rPr>
              <a:t> UNIFIT files</a:t>
            </a:r>
          </a:p>
          <a:p>
            <a:pPr marL="0" indent="0" defTabSz="609585" eaLnBrk="1" hangingPunct="1">
              <a:buFont typeface="Symbol" panose="05050102010706020507" pitchFamily="18" charset="2"/>
              <a:buChar char="-"/>
              <a:defRPr/>
            </a:pPr>
            <a:endParaRPr lang="en-GB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4F516F7-6B47-4565-8E4D-EBBFAB887B57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821613" y="1884363"/>
            <a:ext cx="1203325" cy="4206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en-GB" sz="2133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4410075" y="1349375"/>
            <a:ext cx="4281488" cy="34655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 startAt="6"/>
              <a:defRPr/>
            </a:pPr>
            <a:r>
              <a:rPr lang="en-GB" sz="1900" dirty="0" smtClean="0">
                <a:ea typeface="ＭＳ Ｐゴシック" charset="0"/>
              </a:rPr>
              <a:t>Modification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6"/>
              <a:defRPr/>
            </a:pPr>
            <a:r>
              <a:rPr lang="en-GB" sz="1900" dirty="0" smtClean="0">
                <a:ea typeface="ＭＳ Ｐゴシック" charset="0"/>
              </a:rPr>
              <a:t>Fitting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6"/>
              <a:defRPr/>
            </a:pPr>
            <a:r>
              <a:rPr lang="en-GB" sz="1900" dirty="0" smtClean="0">
                <a:ea typeface="ＭＳ Ｐゴシック" charset="0"/>
              </a:rPr>
              <a:t>Evaluation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6"/>
              <a:defRPr/>
            </a:pPr>
            <a:r>
              <a:rPr lang="en-GB" sz="1900" dirty="0" smtClean="0">
                <a:ea typeface="ＭＳ Ｐゴシック" charset="0"/>
              </a:rPr>
              <a:t>Presentation/Design</a:t>
            </a:r>
          </a:p>
          <a:p>
            <a:pPr marL="457189" indent="-457189">
              <a:lnSpc>
                <a:spcPct val="150000"/>
              </a:lnSpc>
              <a:buFont typeface="+mj-lt"/>
              <a:buAutoNum type="arabicPeriod" startAt="6"/>
              <a:defRPr/>
            </a:pPr>
            <a:r>
              <a:rPr lang="en-GB" sz="1900" dirty="0" smtClean="0">
                <a:ea typeface="ＭＳ Ｐゴシック" charset="0"/>
              </a:rPr>
              <a:t>Information</a:t>
            </a:r>
          </a:p>
          <a:p>
            <a:pPr marL="457189" indent="-457189">
              <a:lnSpc>
                <a:spcPct val="150000"/>
              </a:lnSpc>
              <a:buClr>
                <a:schemeClr val="accent2"/>
              </a:buClr>
              <a:buFont typeface="+mj-lt"/>
              <a:buAutoNum type="arabicPeriod" startAt="6"/>
              <a:defRPr/>
            </a:pPr>
            <a:r>
              <a:rPr lang="en-GB" sz="1900" dirty="0" smtClean="0">
                <a:ea typeface="ＭＳ Ｐゴシック" charset="0"/>
              </a:rPr>
              <a:t>Export</a:t>
            </a:r>
          </a:p>
          <a:p>
            <a:pPr marL="457189" indent="-457189">
              <a:lnSpc>
                <a:spcPct val="150000"/>
              </a:lnSpc>
              <a:buClr>
                <a:schemeClr val="accent2"/>
              </a:buClr>
              <a:buFont typeface="+mj-lt"/>
              <a:buAutoNum type="arabicPeriod" startAt="6"/>
              <a:defRPr/>
            </a:pPr>
            <a:r>
              <a:rPr lang="en-GB" altLang="de-DE" sz="19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XAS/AES/RAMAN</a:t>
            </a:r>
            <a:endParaRPr lang="en-GB" altLang="de-DE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57200" y="5140325"/>
            <a:ext cx="3824288" cy="646113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Symbol" charset="2"/>
              <a:buNone/>
              <a:defRPr/>
            </a:pPr>
            <a:r>
              <a:rPr lang="en-GB" sz="2133" dirty="0" smtClean="0">
                <a:ea typeface="ＭＳ Ｐゴシック" charset="0"/>
              </a:rPr>
              <a:t>What is new in UNIFIT 2024?</a:t>
            </a:r>
          </a:p>
          <a:p>
            <a:pPr marL="0" indent="0" eaLnBrk="1" hangingPunct="1">
              <a:buFont typeface="Symbol" panose="05050102010706020507" pitchFamily="18" charset="2"/>
              <a:buChar char="-"/>
              <a:defRPr/>
            </a:pP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feil nach unten 9"/>
          <p:cNvSpPr/>
          <p:nvPr/>
        </p:nvSpPr>
        <p:spPr>
          <a:xfrm rot="16200000">
            <a:off x="4708525" y="5226051"/>
            <a:ext cx="388937" cy="468312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en-GB" dirty="0"/>
          </a:p>
        </p:txBody>
      </p:sp>
      <p:sp>
        <p:nvSpPr>
          <p:cNvPr id="12" name="Rechteck 11"/>
          <p:cNvSpPr/>
          <p:nvPr/>
        </p:nvSpPr>
        <p:spPr>
          <a:xfrm>
            <a:off x="5640388" y="5040313"/>
            <a:ext cx="1963737" cy="8143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en-GB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in UNIFIT </a:t>
            </a:r>
            <a:r>
              <a:rPr lang="en-GB" altLang="de-DE" sz="2133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2024</a:t>
            </a:r>
            <a:endParaRPr lang="en-GB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Geschweifte Klammer rechts 4"/>
          <p:cNvSpPr/>
          <p:nvPr/>
        </p:nvSpPr>
        <p:spPr>
          <a:xfrm>
            <a:off x="7529513" y="1474788"/>
            <a:ext cx="249237" cy="1273175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2. Operation Calls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6E55D39-C07B-4389-A175-A1AAC69A0B9A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20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37891" name="Textfeld 13"/>
          <p:cNvSpPr txBox="1">
            <a:spLocks noChangeArrowheads="1"/>
          </p:cNvSpPr>
          <p:nvPr/>
        </p:nvSpPr>
        <p:spPr bwMode="auto">
          <a:xfrm>
            <a:off x="169863" y="1227138"/>
            <a:ext cx="87122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 dirty="0">
                <a:latin typeface="Arial" charset="0"/>
              </a:rPr>
              <a:t>Operation Calls</a:t>
            </a:r>
          </a:p>
          <a:p>
            <a:pPr defTabSz="355600"/>
            <a:endParaRPr lang="en-US" altLang="de-DE" sz="1900" b="1" dirty="0">
              <a:latin typeface="Arial" charset="0"/>
            </a:endParaRPr>
          </a:p>
          <a:p>
            <a:pPr defTabSz="355600"/>
            <a:r>
              <a:rPr lang="en-US" altLang="de-DE" sz="1900" b="1" dirty="0">
                <a:latin typeface="Arial" charset="0"/>
              </a:rPr>
              <a:t>Main menu:</a:t>
            </a:r>
          </a:p>
          <a:p>
            <a:pPr defTabSz="355600"/>
            <a:r>
              <a:rPr lang="en-US" altLang="de-DE" sz="1900" dirty="0">
                <a:latin typeface="Arial" charset="0"/>
              </a:rPr>
              <a:t>Six ways to send a call are available (not for all </a:t>
            </a:r>
            <a:r>
              <a:rPr lang="en-US" altLang="de-DE" sz="1900" dirty="0" err="1">
                <a:latin typeface="Arial" charset="0"/>
              </a:rPr>
              <a:t>programme</a:t>
            </a:r>
            <a:r>
              <a:rPr lang="en-US" altLang="de-DE" sz="1900" dirty="0">
                <a:latin typeface="Arial" charset="0"/>
              </a:rPr>
              <a:t> calls):</a:t>
            </a:r>
          </a:p>
          <a:p>
            <a:pPr defTabSz="355600"/>
            <a:r>
              <a:rPr lang="en-US" altLang="de-DE" sz="1900" dirty="0">
                <a:latin typeface="Arial" charset="0"/>
              </a:rPr>
              <a:t/>
            </a:r>
            <a:br>
              <a:rPr lang="en-US" altLang="de-DE" sz="1900" dirty="0">
                <a:latin typeface="Arial" charset="0"/>
              </a:rPr>
            </a:br>
            <a:r>
              <a:rPr lang="en-US" altLang="de-DE" sz="1900" b="1" dirty="0" err="1">
                <a:latin typeface="Arial" charset="0"/>
              </a:rPr>
              <a:t>i</a:t>
            </a:r>
            <a:r>
              <a:rPr lang="en-US" altLang="de-DE" sz="1900" dirty="0">
                <a:latin typeface="Arial" charset="0"/>
              </a:rPr>
              <a:t>. 	Pull-Down Commands</a:t>
            </a:r>
          </a:p>
          <a:p>
            <a:pPr defTabSz="355600"/>
            <a:r>
              <a:rPr lang="en-US" altLang="de-DE" sz="1900" b="1" dirty="0">
                <a:latin typeface="Arial" charset="0"/>
              </a:rPr>
              <a:t>ii.</a:t>
            </a:r>
            <a:r>
              <a:rPr lang="en-US" altLang="de-DE" sz="1900" dirty="0">
                <a:latin typeface="Arial" charset="0"/>
              </a:rPr>
              <a:t> 	Shortcut with ‘Alt-Character‘</a:t>
            </a:r>
            <a:br>
              <a:rPr lang="en-US" altLang="de-DE" sz="1900" dirty="0">
                <a:latin typeface="Arial" charset="0"/>
              </a:rPr>
            </a:br>
            <a:r>
              <a:rPr lang="en-US" altLang="de-DE" sz="1900" b="1" dirty="0">
                <a:latin typeface="Arial" charset="0"/>
              </a:rPr>
              <a:t>iii.</a:t>
            </a:r>
            <a:r>
              <a:rPr lang="en-US" altLang="de-DE" sz="1900" dirty="0">
                <a:latin typeface="Arial" charset="0"/>
              </a:rPr>
              <a:t> 	Pop-Up Commands (different for the different UNIFIT-window types) </a:t>
            </a:r>
          </a:p>
          <a:p>
            <a:pPr defTabSz="355600"/>
            <a:r>
              <a:rPr lang="en-US" altLang="de-DE" sz="1900" b="1" dirty="0" smtClean="0">
                <a:latin typeface="Arial" charset="0"/>
              </a:rPr>
              <a:t>iv. 	</a:t>
            </a:r>
            <a:r>
              <a:rPr lang="en-US" altLang="de-DE" sz="1900" dirty="0" smtClean="0">
                <a:latin typeface="Arial" charset="0"/>
              </a:rPr>
              <a:t>Icons </a:t>
            </a:r>
            <a:r>
              <a:rPr lang="en-US" altLang="de-DE" sz="1900" dirty="0">
                <a:latin typeface="Arial" charset="0"/>
              </a:rPr>
              <a:t>(Tool bar can be modified by the user.)</a:t>
            </a:r>
            <a:br>
              <a:rPr lang="en-US" altLang="de-DE" sz="1900" dirty="0">
                <a:latin typeface="Arial" charset="0"/>
              </a:rPr>
            </a:br>
            <a:r>
              <a:rPr lang="en-US" altLang="de-DE" sz="1900" b="1" dirty="0">
                <a:latin typeface="Arial" charset="0"/>
              </a:rPr>
              <a:t>v.</a:t>
            </a:r>
            <a:r>
              <a:rPr lang="en-US" altLang="de-DE" sz="1900" dirty="0">
                <a:latin typeface="Arial" charset="0"/>
              </a:rPr>
              <a:t>	Right-Mouse Button at the appreciate position</a:t>
            </a:r>
            <a:br>
              <a:rPr lang="en-US" altLang="de-DE" sz="1900" dirty="0">
                <a:latin typeface="Arial" charset="0"/>
              </a:rPr>
            </a:br>
            <a:r>
              <a:rPr lang="en-US" altLang="de-DE" sz="1900" b="1" dirty="0">
                <a:latin typeface="Arial" charset="0"/>
              </a:rPr>
              <a:t>vi.</a:t>
            </a:r>
            <a:r>
              <a:rPr lang="en-US" altLang="de-DE" sz="1900" dirty="0">
                <a:latin typeface="Arial" charset="0"/>
              </a:rPr>
              <a:t>	Left-Mouse Button (e.g. marker lines, shift of annotations, identify lines</a:t>
            </a:r>
            <a:r>
              <a:rPr lang="en-US" altLang="de-DE" sz="1900" dirty="0" smtClean="0">
                <a:latin typeface="Arial" charset="0"/>
              </a:rPr>
              <a:t>)</a:t>
            </a:r>
          </a:p>
          <a:p>
            <a:pPr defTabSz="355600"/>
            <a:r>
              <a:rPr lang="en-US" altLang="de-DE" sz="1900" dirty="0" smtClean="0">
                <a:latin typeface="Arial" charset="0"/>
              </a:rPr>
              <a:t>vii.	Common Windows shortcuts with ‘Ctrl-Character’</a:t>
            </a:r>
            <a:br>
              <a:rPr lang="en-US" altLang="de-DE" sz="1900" dirty="0" smtClean="0">
                <a:latin typeface="Arial" charset="0"/>
              </a:rPr>
            </a:br>
            <a:r>
              <a:rPr lang="en-US" altLang="de-DE" sz="1900" dirty="0" smtClean="0">
                <a:latin typeface="Arial" charset="0"/>
              </a:rPr>
              <a:t>	e.g.	</a:t>
            </a:r>
            <a:r>
              <a:rPr lang="en-US" altLang="de-DE" sz="1900" dirty="0" err="1" smtClean="0">
                <a:latin typeface="Arial" charset="0"/>
              </a:rPr>
              <a:t>Crtl</a:t>
            </a:r>
            <a:r>
              <a:rPr lang="en-US" altLang="de-DE" sz="1900" dirty="0" smtClean="0">
                <a:latin typeface="Arial" charset="0"/>
              </a:rPr>
              <a:t>-a: </a:t>
            </a:r>
            <a:r>
              <a:rPr lang="en-US" altLang="de-DE" sz="1900" dirty="0" err="1" smtClean="0">
                <a:latin typeface="Arial" charset="0"/>
              </a:rPr>
              <a:t>Programme</a:t>
            </a:r>
            <a:r>
              <a:rPr lang="en-US" altLang="de-DE" sz="1900" dirty="0" smtClean="0">
                <a:latin typeface="Arial" charset="0"/>
              </a:rPr>
              <a:t>-Internal Copying</a:t>
            </a:r>
            <a:br>
              <a:rPr lang="en-US" altLang="de-DE" sz="1900" dirty="0" smtClean="0">
                <a:latin typeface="Arial" charset="0"/>
              </a:rPr>
            </a:br>
            <a:r>
              <a:rPr lang="en-US" altLang="de-DE" sz="1900" dirty="0" smtClean="0">
                <a:latin typeface="Arial" charset="0"/>
              </a:rPr>
              <a:t>			Ctrl-c: </a:t>
            </a:r>
            <a:r>
              <a:rPr lang="en-US" altLang="de-DE" sz="1900" dirty="0" err="1" smtClean="0">
                <a:latin typeface="Arial" charset="0"/>
              </a:rPr>
              <a:t>Programme</a:t>
            </a:r>
            <a:r>
              <a:rPr lang="en-US" altLang="de-DE" sz="1900" dirty="0" smtClean="0">
                <a:latin typeface="Arial" charset="0"/>
              </a:rPr>
              <a:t>-Internal Insertion</a:t>
            </a:r>
            <a:br>
              <a:rPr lang="en-US" altLang="de-DE" sz="1900" dirty="0" smtClean="0">
                <a:latin typeface="Arial" charset="0"/>
              </a:rPr>
            </a:br>
            <a:r>
              <a:rPr lang="en-US" altLang="de-DE" sz="1900" dirty="0" smtClean="0">
                <a:latin typeface="Arial" charset="0"/>
              </a:rPr>
              <a:t>			Ctrl-z:	Undo</a:t>
            </a:r>
            <a:br>
              <a:rPr lang="en-US" altLang="de-DE" sz="1900" dirty="0" smtClean="0">
                <a:latin typeface="Arial" charset="0"/>
              </a:rPr>
            </a:br>
            <a:r>
              <a:rPr lang="en-US" altLang="de-DE" sz="1900" dirty="0" smtClean="0">
                <a:latin typeface="Arial" charset="0"/>
              </a:rPr>
              <a:t>			Ctrl-b: Ft Background</a:t>
            </a:r>
            <a:endParaRPr lang="en-US" altLang="de-DE" sz="1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69863" y="490538"/>
            <a:ext cx="8234362" cy="4953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2667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Presetting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307B4B1-7C4E-43C6-B5A9-F9A63B5D40BB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21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839744" y="80169"/>
            <a:ext cx="1963737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en-GB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from UNIFIT </a:t>
            </a:r>
            <a:r>
              <a:rPr lang="en-GB" altLang="de-DE" sz="2133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2024</a:t>
            </a:r>
            <a:endParaRPr lang="en-GB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Grafik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7" t="3131" r="2725" b="5553"/>
          <a:stretch>
            <a:fillRect/>
          </a:stretch>
        </p:blipFill>
        <p:spPr bwMode="auto">
          <a:xfrm>
            <a:off x="513683" y="1089074"/>
            <a:ext cx="7742905" cy="51259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307B4B1-7C4E-43C6-B5A9-F9A63B5D40BB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22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294661" y="537805"/>
            <a:ext cx="8234363" cy="1011237"/>
          </a:xfrm>
          <a:prstGeom prst="rect">
            <a:avLst/>
          </a:prstGeom>
        </p:spPr>
        <p:txBody>
          <a:bodyPr/>
          <a:lstStyle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 kern="1200" cap="all">
                <a:solidFill>
                  <a:srgbClr val="262A3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alt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altLang="de-DE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Presetting</a:t>
            </a:r>
            <a:r>
              <a:rPr lang="de-DE" alt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alt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Setting </a:t>
            </a:r>
            <a:r>
              <a:rPr lang="de-DE" altLang="de-DE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de-DE" alt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Parameters</a:t>
            </a:r>
            <a:endParaRPr lang="de-DE" altLang="de-DE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839744" y="80169"/>
            <a:ext cx="1963737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en-GB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from UNIFIT </a:t>
            </a:r>
            <a:r>
              <a:rPr lang="en-GB" altLang="de-DE" sz="2133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2024</a:t>
            </a:r>
            <a:endParaRPr lang="en-GB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294661" y="1479730"/>
            <a:ext cx="8610600" cy="1263650"/>
          </a:xfrm>
          <a:prstGeom prst="rect">
            <a:avLst/>
          </a:prstGeom>
        </p:spPr>
        <p:txBody>
          <a:bodyPr>
            <a:normAutofit/>
          </a:bodyPr>
          <a:lstStyle>
            <a:lvl1pPr marL="359824" indent="-359824" algn="l" defTabSz="6080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4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952476" indent="-342891" algn="l" defTabSz="6080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547245" indent="-328076" algn="l" defTabSz="6080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2156830" indent="-328076" algn="l" defTabSz="6080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751598" indent="-313259" algn="l" defTabSz="6080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110000"/>
              </a:lnSpc>
              <a:defRPr/>
            </a:pPr>
            <a:r>
              <a:rPr lang="en-GB" sz="1900" dirty="0" smtClean="0">
                <a:latin typeface="+mj-lt"/>
                <a:ea typeface="ＭＳ Ｐゴシック" charset="0"/>
              </a:rPr>
              <a:t>maximum of 75600 </a:t>
            </a:r>
            <a:r>
              <a:rPr lang="en-GB" sz="1900" dirty="0" err="1" smtClean="0">
                <a:latin typeface="+mj-lt"/>
                <a:ea typeface="ＭＳ Ｐゴシック" charset="0"/>
              </a:rPr>
              <a:t>processable</a:t>
            </a:r>
            <a:r>
              <a:rPr lang="en-GB" sz="1900" dirty="0" smtClean="0">
                <a:latin typeface="+mj-lt"/>
                <a:ea typeface="ＭＳ Ｐゴシック" charset="0"/>
              </a:rPr>
              <a:t> windows (256x256 = 65536)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sz="1900" dirty="0" smtClean="0">
                <a:latin typeface="+mn-lt"/>
                <a:ea typeface="ＭＳ Ｐゴシック" charset="0"/>
              </a:rPr>
              <a:t>optimization of the main memory in use by setting programme parameters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sz="1900" dirty="0" smtClean="0">
                <a:latin typeface="+mn-lt"/>
                <a:ea typeface="ＭＳ Ｐゴシック" charset="0"/>
              </a:rPr>
              <a:t>optimization of the user interface (desktop) by hiding standard windows</a:t>
            </a:r>
            <a:endParaRPr lang="en-GB" sz="1900" dirty="0">
              <a:latin typeface="+mn-lt"/>
              <a:ea typeface="ＭＳ Ｐゴシック" charset="0"/>
            </a:endParaRPr>
          </a:p>
        </p:txBody>
      </p:sp>
      <p:pic>
        <p:nvPicPr>
          <p:cNvPr id="10" name="Grafi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4" t="27827" r="12791" b="34779"/>
          <a:stretch>
            <a:fillRect/>
          </a:stretch>
        </p:blipFill>
        <p:spPr bwMode="auto">
          <a:xfrm>
            <a:off x="1303159" y="2743380"/>
            <a:ext cx="6593604" cy="33569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7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E:\Users\Huth\Documents\03 Zeug\UNIFIT\UNIFIT 2018\Bilder UNIFIT 2018\show standard windows manu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81075"/>
            <a:ext cx="621982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2667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Presettings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– Hide standard windows</a:t>
            </a:r>
            <a:r>
              <a:rPr lang="en-GB" altLang="de-DE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de-DE" sz="2667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e-DE" sz="2667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B273951-8006-453F-9538-205B16DE99F0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23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en-GB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sz="1600" dirty="0" smtClean="0">
                <a:latin typeface="+mj-lt"/>
                <a:ea typeface="ＭＳ Ｐゴシック" charset="0"/>
              </a:rPr>
              <a:t>path: </a:t>
            </a:r>
            <a:r>
              <a:rPr lang="en-GB" sz="1600" i="1" dirty="0" smtClean="0">
                <a:ea typeface="ＭＳ Ｐゴシック" charset="0"/>
              </a:rPr>
              <a:t>Windows → Hide/Show Standard Windows / (manual)</a:t>
            </a:r>
            <a:endParaRPr lang="en-GB" sz="1600" i="1" dirty="0">
              <a:latin typeface="+mj-lt"/>
              <a:ea typeface="ＭＳ Ｐゴシック" charset="0"/>
            </a:endParaRPr>
          </a:p>
        </p:txBody>
      </p:sp>
      <p:pic>
        <p:nvPicPr>
          <p:cNvPr id="39942" name="Grafi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1325" y="981075"/>
            <a:ext cx="206057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457200" y="5594350"/>
            <a:ext cx="1082675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en-GB" sz="21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</a:p>
        </p:txBody>
      </p:sp>
      <p:sp>
        <p:nvSpPr>
          <p:cNvPr id="2" name="Rechteck 1"/>
          <p:cNvSpPr/>
          <p:nvPr/>
        </p:nvSpPr>
        <p:spPr>
          <a:xfrm>
            <a:off x="1935163" y="5580063"/>
            <a:ext cx="4572000" cy="666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09585" eaLnBrk="0" hangingPunct="0">
              <a:defRPr/>
            </a:pPr>
            <a:r>
              <a:rPr lang="en-GB" sz="1867" dirty="0">
                <a:latin typeface="+mn-lt"/>
                <a:cs typeface="+mn-cs"/>
              </a:rPr>
              <a:t>manually hidden windows will not be shown after reloading the project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791325" y="4191000"/>
            <a:ext cx="1368425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en-GB" sz="21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Users\Huth\Desktop\import X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25" y="763588"/>
            <a:ext cx="3119438" cy="4595812"/>
          </a:xfrm>
          <a:prstGeom prst="rect">
            <a:avLst/>
          </a:prstGeom>
          <a:solidFill>
            <a:schemeClr val="accent4"/>
          </a:solidFill>
          <a:extLst/>
        </p:spPr>
      </p:pic>
      <p:sp>
        <p:nvSpPr>
          <p:cNvPr id="2" name="Rechteck 1"/>
          <p:cNvSpPr/>
          <p:nvPr/>
        </p:nvSpPr>
        <p:spPr>
          <a:xfrm>
            <a:off x="4556204" y="763723"/>
            <a:ext cx="3120000" cy="4595973"/>
          </a:xfrm>
          <a:prstGeom prst="rect">
            <a:avLst/>
          </a:prstGeom>
          <a:gradFill>
            <a:gsLst>
              <a:gs pos="40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en-GB" dirty="0"/>
          </a:p>
        </p:txBody>
      </p:sp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397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Import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B84873B-C437-4AAA-BD56-6819739CA015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24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63538" y="1581150"/>
            <a:ext cx="4124325" cy="4589463"/>
          </a:xfrm>
        </p:spPr>
        <p:txBody>
          <a:bodyPr/>
          <a:lstStyle/>
          <a:p>
            <a:pPr defTabSz="609585">
              <a:lnSpc>
                <a:spcPct val="110000"/>
              </a:lnSpc>
              <a:defRPr/>
            </a:pPr>
            <a:r>
              <a:rPr lang="en-GB" sz="1867" dirty="0" smtClean="0">
                <a:latin typeface="+mj-lt"/>
                <a:ea typeface="ＭＳ Ｐゴシック" charset="0"/>
              </a:rPr>
              <a:t>data file information depending on file format</a:t>
            </a:r>
          </a:p>
          <a:p>
            <a:pPr defTabSz="609585">
              <a:lnSpc>
                <a:spcPct val="110000"/>
              </a:lnSpc>
              <a:defRPr/>
            </a:pPr>
            <a:endParaRPr lang="en-GB" sz="1867" dirty="0" smtClean="0">
              <a:latin typeface="+mj-lt"/>
              <a:ea typeface="ＭＳ Ｐゴシック" charset="0"/>
            </a:endParaRPr>
          </a:p>
          <a:p>
            <a:pPr defTabSz="609585">
              <a:lnSpc>
                <a:spcPct val="110000"/>
              </a:lnSpc>
              <a:defRPr/>
            </a:pPr>
            <a:r>
              <a:rPr lang="en-GB" sz="1867" dirty="0" smtClean="0">
                <a:latin typeface="+mj-lt"/>
                <a:ea typeface="ＭＳ Ｐゴシック" charset="0"/>
              </a:rPr>
              <a:t>each file format needs its own </a:t>
            </a:r>
            <a:r>
              <a:rPr lang="en-GB" sz="1867" b="1" dirty="0" smtClean="0">
                <a:latin typeface="+mj-lt"/>
                <a:ea typeface="ＭＳ Ｐゴシック" charset="0"/>
              </a:rPr>
              <a:t>input routine</a:t>
            </a:r>
          </a:p>
          <a:p>
            <a:pPr defTabSz="609585">
              <a:lnSpc>
                <a:spcPct val="110000"/>
              </a:lnSpc>
              <a:defRPr/>
            </a:pPr>
            <a:endParaRPr lang="en-GB" sz="1867" dirty="0" smtClean="0">
              <a:latin typeface="+mj-lt"/>
              <a:ea typeface="ＭＳ Ｐゴシック" charset="0"/>
            </a:endParaRPr>
          </a:p>
          <a:p>
            <a:pPr defTabSz="609585">
              <a:lnSpc>
                <a:spcPct val="110000"/>
              </a:lnSpc>
              <a:defRPr/>
            </a:pPr>
            <a:r>
              <a:rPr lang="en-GB" sz="1867" dirty="0" smtClean="0">
                <a:latin typeface="+mj-lt"/>
                <a:ea typeface="ＭＳ Ｐゴシック" charset="0"/>
              </a:rPr>
              <a:t>UNIFIT 2024 offers a huge variety of input routines for common and special file formats</a:t>
            </a:r>
          </a:p>
          <a:p>
            <a:pPr defTabSz="609585">
              <a:lnSpc>
                <a:spcPct val="110000"/>
              </a:lnSpc>
              <a:defRPr/>
            </a:pPr>
            <a:endParaRPr lang="en-GB" sz="1333" dirty="0" smtClean="0">
              <a:latin typeface="+mj-lt"/>
              <a:ea typeface="ＭＳ Ｐゴシック" charset="0"/>
            </a:endParaRP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In UNIFIT 2024 </a:t>
            </a:r>
            <a:r>
              <a:rPr lang="en-GB" sz="1867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importing of images</a:t>
            </a:r>
            <a:r>
              <a:rPr lang="en-GB" sz="1867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is possible. If an image window is activated, processing tools are deactivated.</a:t>
            </a:r>
            <a:endParaRPr lang="en-GB" sz="1867" dirty="0" smtClean="0">
              <a:latin typeface="+mj-lt"/>
              <a:ea typeface="ＭＳ Ｐゴシック" charset="0"/>
            </a:endParaRPr>
          </a:p>
          <a:p>
            <a:pPr marL="0" indent="0" defTabSz="609585" eaLnBrk="1" hangingPunct="1">
              <a:lnSpc>
                <a:spcPct val="110000"/>
              </a:lnSpc>
              <a:buFont typeface="Symbol" panose="05050102010706020507" pitchFamily="18" charset="2"/>
              <a:buChar char="-"/>
              <a:defRPr/>
            </a:pPr>
            <a:endParaRPr lang="en-GB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feil nach unten 8"/>
          <p:cNvSpPr/>
          <p:nvPr/>
        </p:nvSpPr>
        <p:spPr>
          <a:xfrm>
            <a:off x="1022350" y="2319338"/>
            <a:ext cx="287338" cy="334962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en-GB" dirty="0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67"/>
              </a:lnSpc>
              <a:buFont typeface="Symbol" charset="2"/>
              <a:buNone/>
              <a:defRPr/>
            </a:pPr>
            <a:r>
              <a:rPr lang="en-GB" sz="1600" dirty="0" smtClean="0">
                <a:latin typeface="+mj-lt"/>
                <a:ea typeface="ＭＳ Ｐゴシック" charset="0"/>
              </a:rPr>
              <a:t>path:	</a:t>
            </a:r>
            <a:r>
              <a:rPr lang="en-GB" sz="1600" i="1" dirty="0" smtClean="0">
                <a:ea typeface="ＭＳ Ｐゴシック" charset="0"/>
              </a:rPr>
              <a:t>File → Open Spectra → XPS/XAS/AES/RAMAN</a:t>
            </a:r>
          </a:p>
          <a:p>
            <a:pPr marL="0" indent="0">
              <a:lnSpc>
                <a:spcPts val="1467"/>
              </a:lnSpc>
              <a:buFont typeface="Symbol" charset="2"/>
              <a:buNone/>
              <a:defRPr/>
            </a:pPr>
            <a:r>
              <a:rPr lang="en-GB" sz="1600" i="1" dirty="0" smtClean="0">
                <a:ea typeface="ＭＳ Ｐゴシック" charset="0"/>
              </a:rPr>
              <a:t>	File → Open Image…</a:t>
            </a:r>
            <a:endParaRPr lang="en-GB" sz="1600" i="1" dirty="0">
              <a:ea typeface="ＭＳ Ｐゴシック" charset="0"/>
            </a:endParaRPr>
          </a:p>
        </p:txBody>
      </p:sp>
      <p:sp>
        <p:nvSpPr>
          <p:cNvPr id="40970" name="Textfeld 13"/>
          <p:cNvSpPr txBox="1">
            <a:spLocks noChangeArrowheads="1"/>
          </p:cNvSpPr>
          <p:nvPr/>
        </p:nvSpPr>
        <p:spPr bwMode="auto">
          <a:xfrm>
            <a:off x="6815138" y="271463"/>
            <a:ext cx="646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chemeClr val="accent1"/>
                </a:solidFill>
                <a:latin typeface="Arial" charset="0"/>
              </a:rPr>
              <a:t>XPS</a:t>
            </a:r>
          </a:p>
        </p:txBody>
      </p:sp>
      <p:grpSp>
        <p:nvGrpSpPr>
          <p:cNvPr id="40971" name="Gruppieren 14"/>
          <p:cNvGrpSpPr>
            <a:grpSpLocks/>
          </p:cNvGrpSpPr>
          <p:nvPr/>
        </p:nvGrpSpPr>
        <p:grpSpPr bwMode="auto">
          <a:xfrm>
            <a:off x="5888038" y="1414463"/>
            <a:ext cx="3119437" cy="1574800"/>
            <a:chOff x="3436195" y="782668"/>
            <a:chExt cx="2340000" cy="1181054"/>
          </a:xfrm>
        </p:grpSpPr>
        <p:pic>
          <p:nvPicPr>
            <p:cNvPr id="40979" name="Picture 3" descr="E:\Users\Huth\Desktop\import XAS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36195" y="1152000"/>
              <a:ext cx="2340000" cy="811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80" name="Textfeld 16"/>
            <p:cNvSpPr txBox="1">
              <a:spLocks noChangeArrowheads="1"/>
            </p:cNvSpPr>
            <p:nvPr/>
          </p:nvSpPr>
          <p:spPr bwMode="auto">
            <a:xfrm>
              <a:off x="5117040" y="782668"/>
              <a:ext cx="4943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chemeClr val="accent1"/>
                  </a:solidFill>
                  <a:latin typeface="Arial" charset="0"/>
                </a:rPr>
                <a:t>XAS</a:t>
              </a:r>
            </a:p>
          </p:txBody>
        </p:sp>
      </p:grpSp>
      <p:grpSp>
        <p:nvGrpSpPr>
          <p:cNvPr id="40972" name="Gruppieren 17"/>
          <p:cNvGrpSpPr>
            <a:grpSpLocks/>
          </p:cNvGrpSpPr>
          <p:nvPr/>
        </p:nvGrpSpPr>
        <p:grpSpPr bwMode="auto">
          <a:xfrm>
            <a:off x="5889625" y="3068638"/>
            <a:ext cx="3119438" cy="1243012"/>
            <a:chOff x="3436195" y="1682668"/>
            <a:chExt cx="2340000" cy="932581"/>
          </a:xfrm>
        </p:grpSpPr>
        <p:pic>
          <p:nvPicPr>
            <p:cNvPr id="40977" name="Picture 4" descr="E:\Users\Huth\Desktop\import AES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36195" y="2052000"/>
              <a:ext cx="2340000" cy="563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8" name="Textfeld 19"/>
            <p:cNvSpPr txBox="1">
              <a:spLocks noChangeArrowheads="1"/>
            </p:cNvSpPr>
            <p:nvPr/>
          </p:nvSpPr>
          <p:spPr bwMode="auto">
            <a:xfrm>
              <a:off x="5117039" y="1682668"/>
              <a:ext cx="4943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chemeClr val="accent1"/>
                  </a:solidFill>
                  <a:latin typeface="Arial" charset="0"/>
                </a:rPr>
                <a:t>AES</a:t>
              </a:r>
            </a:p>
          </p:txBody>
        </p:sp>
      </p:grpSp>
      <p:grpSp>
        <p:nvGrpSpPr>
          <p:cNvPr id="40973" name="Gruppieren 20"/>
          <p:cNvGrpSpPr>
            <a:grpSpLocks/>
          </p:cNvGrpSpPr>
          <p:nvPr/>
        </p:nvGrpSpPr>
        <p:grpSpPr bwMode="auto">
          <a:xfrm>
            <a:off x="5889625" y="4381500"/>
            <a:ext cx="3119438" cy="1782763"/>
            <a:chOff x="3436195" y="2369205"/>
            <a:chExt cx="2340000" cy="1336663"/>
          </a:xfrm>
        </p:grpSpPr>
        <p:pic>
          <p:nvPicPr>
            <p:cNvPr id="40975" name="Picture 5" descr="E:\Users\Huth\Desktop\import RAMA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36195" y="2736000"/>
              <a:ext cx="2340000" cy="969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6" name="Textfeld 22"/>
            <p:cNvSpPr txBox="1">
              <a:spLocks noChangeArrowheads="1"/>
            </p:cNvSpPr>
            <p:nvPr/>
          </p:nvSpPr>
          <p:spPr bwMode="auto">
            <a:xfrm>
              <a:off x="4693627" y="2369205"/>
              <a:ext cx="108180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b="1">
                  <a:solidFill>
                    <a:schemeClr val="accent1"/>
                  </a:solidFill>
                  <a:latin typeface="Arial" charset="0"/>
                </a:rPr>
                <a:t>RAMAN</a:t>
              </a:r>
            </a:p>
          </p:txBody>
        </p:sp>
      </p:grpSp>
      <p:sp>
        <p:nvSpPr>
          <p:cNvPr id="25" name="Pfeil nach unten 24"/>
          <p:cNvSpPr/>
          <p:nvPr/>
        </p:nvSpPr>
        <p:spPr>
          <a:xfrm>
            <a:off x="1022350" y="3327400"/>
            <a:ext cx="288925" cy="334963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77800" y="398463"/>
            <a:ext cx="8234363" cy="5207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Import 	– select spectra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96A8114-E0D9-489E-9794-36390933DC69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25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sz="1600" dirty="0" smtClean="0">
                <a:latin typeface="+mj-lt"/>
                <a:ea typeface="ＭＳ Ｐゴシック" charset="0"/>
              </a:rPr>
              <a:t>path: </a:t>
            </a:r>
            <a:r>
              <a:rPr lang="en-GB" sz="1600" i="1" dirty="0" smtClean="0">
                <a:ea typeface="ＭＳ Ｐゴシック" charset="0"/>
              </a:rPr>
              <a:t>File → Select Spectra </a:t>
            </a:r>
            <a:r>
              <a:rPr lang="en-GB" sz="1200" dirty="0" smtClean="0">
                <a:ea typeface="ＭＳ Ｐゴシック" charset="0"/>
              </a:rPr>
              <a:t>(in order to select additional spectra later on)</a:t>
            </a:r>
            <a:endParaRPr lang="en-GB" sz="1200" dirty="0">
              <a:latin typeface="+mj-lt"/>
              <a:ea typeface="ＭＳ Ｐゴシック" charset="0"/>
            </a:endParaRPr>
          </a:p>
        </p:txBody>
      </p:sp>
      <p:pic>
        <p:nvPicPr>
          <p:cNvPr id="41988" name="Grafik 12"/>
          <p:cNvPicPr>
            <a:picLocks noChangeAspect="1" noChangeArrowheads="1"/>
          </p:cNvPicPr>
          <p:nvPr/>
        </p:nvPicPr>
        <p:blipFill>
          <a:blip r:embed="rId3"/>
          <a:srcRect l="32616" t="8829" r="36755" b="3461"/>
          <a:stretch>
            <a:fillRect/>
          </a:stretch>
        </p:blipFill>
        <p:spPr bwMode="auto">
          <a:xfrm>
            <a:off x="76200" y="1036638"/>
            <a:ext cx="2890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89" name="Gruppieren 2"/>
          <p:cNvGrpSpPr>
            <a:grpSpLocks/>
          </p:cNvGrpSpPr>
          <p:nvPr/>
        </p:nvGrpSpPr>
        <p:grpSpPr bwMode="auto">
          <a:xfrm>
            <a:off x="504825" y="1609725"/>
            <a:ext cx="5954713" cy="4464050"/>
            <a:chOff x="1244248" y="1282254"/>
            <a:chExt cx="4466336" cy="3348726"/>
          </a:xfrm>
        </p:grpSpPr>
        <p:pic>
          <p:nvPicPr>
            <p:cNvPr id="41992" name="Grafik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59777" y="1282254"/>
              <a:ext cx="2150807" cy="334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hteck 1"/>
            <p:cNvSpPr/>
            <p:nvPr/>
          </p:nvSpPr>
          <p:spPr>
            <a:xfrm>
              <a:off x="1244248" y="4049836"/>
              <a:ext cx="1863454" cy="188157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en-GB" dirty="0"/>
            </a:p>
          </p:txBody>
        </p:sp>
        <p:sp>
          <p:nvSpPr>
            <p:cNvPr id="14" name="Pfeil nach unten 13"/>
            <p:cNvSpPr/>
            <p:nvPr/>
          </p:nvSpPr>
          <p:spPr>
            <a:xfrm rot="16200000">
              <a:off x="3192222" y="3961736"/>
              <a:ext cx="291763" cy="351258"/>
            </a:xfrm>
            <a:prstGeom prst="downArrow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en-GB" dirty="0"/>
            </a:p>
          </p:txBody>
        </p:sp>
      </p:grp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6642100" y="1489075"/>
            <a:ext cx="2428875" cy="3430588"/>
          </a:xfrm>
        </p:spPr>
        <p:txBody>
          <a:bodyPr/>
          <a:lstStyle/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600" b="1" cap="smal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</a:t>
            </a:r>
            <a:endParaRPr lang="en-GB" altLang="de-DE" sz="16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‚Select spectra‘ and ‚Hide/Show Spectra‘ is </a:t>
            </a:r>
            <a:r>
              <a:rPr lang="en-GB" altLang="de-DE" sz="1600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GB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the same feature:</a:t>
            </a: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Selected spectra are loaded, but might be hidden.</a:t>
            </a:r>
            <a:br>
              <a:rPr lang="en-GB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 spectra between the first and last activated spectrum can be selected using the ‚Shift-Key‘ </a:t>
            </a: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endParaRPr lang="en-GB" altLang="de-D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888163" y="5346700"/>
            <a:ext cx="1963737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en-GB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from UNIFIT 2022</a:t>
            </a:r>
            <a:endParaRPr lang="en-GB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19088" y="409575"/>
            <a:ext cx="8435975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Import 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Batch Loading of measurement </a:t>
            </a:r>
            <a:r>
              <a:rPr lang="en-GB" altLang="de-DE" sz="2667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F8CB615-6DCA-4877-9D0D-70E72F2EFED3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26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sz="1600" dirty="0" smtClean="0">
                <a:latin typeface="+mj-lt"/>
                <a:ea typeface="ＭＳ Ｐゴシック" charset="0"/>
              </a:rPr>
              <a:t>path: </a:t>
            </a:r>
            <a:r>
              <a:rPr lang="en-GB" sz="1600" i="1" dirty="0" smtClean="0">
                <a:ea typeface="ＭＳ Ｐゴシック" charset="0"/>
              </a:rPr>
              <a:t>File → Open Spectra</a:t>
            </a:r>
            <a:endParaRPr lang="en-GB" sz="1600" i="1" dirty="0">
              <a:latin typeface="+mj-lt"/>
              <a:ea typeface="ＭＳ Ｐゴシック" charset="0"/>
            </a:endParaRPr>
          </a:p>
        </p:txBody>
      </p:sp>
      <p:pic>
        <p:nvPicPr>
          <p:cNvPr id="44037" name="Picture 3" descr="E:\Users\Huth\Documents\05 Zeug\UNIFIT\UNIFIT 2019\Bilder neu\batch loading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17638"/>
            <a:ext cx="490855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4" descr="E:\Users\Huth\Documents\05 Zeug\UNIFIT\UNIFIT 2019\Bilder neu\batch loading 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7413" y="2828925"/>
            <a:ext cx="2468562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457200" y="3975100"/>
            <a:ext cx="5651500" cy="2197100"/>
          </a:xfrm>
        </p:spPr>
        <p:txBody>
          <a:bodyPr/>
          <a:lstStyle/>
          <a:p>
            <a:pPr defTabSz="609585">
              <a:lnSpc>
                <a:spcPct val="110000"/>
              </a:lnSpc>
              <a:defRPr/>
            </a:pPr>
            <a:r>
              <a:rPr lang="en-GB" sz="1867" dirty="0" smtClean="0"/>
              <a:t>supported data formats:</a:t>
            </a:r>
          </a:p>
          <a:p>
            <a:pPr lvl="1" defTabSz="609585">
              <a:lnSpc>
                <a:spcPct val="110000"/>
              </a:lnSpc>
              <a:defRPr/>
            </a:pPr>
            <a:r>
              <a:rPr lang="en-GB" sz="1467" dirty="0" smtClean="0"/>
              <a:t>XPS: PHI </a:t>
            </a:r>
            <a:r>
              <a:rPr lang="en-GB" sz="1467" dirty="0" err="1" smtClean="0"/>
              <a:t>spe</a:t>
            </a:r>
            <a:r>
              <a:rPr lang="en-GB" sz="1467" dirty="0" smtClean="0"/>
              <a:t>-format (*.</a:t>
            </a:r>
            <a:r>
              <a:rPr lang="en-GB" sz="1467" dirty="0" err="1" smtClean="0"/>
              <a:t>spe</a:t>
            </a:r>
            <a:r>
              <a:rPr lang="en-GB" sz="1467" dirty="0" smtClean="0"/>
              <a:t>), VAMAS </a:t>
            </a:r>
            <a:r>
              <a:rPr lang="en-GB" sz="1467" dirty="0" err="1" smtClean="0"/>
              <a:t>vms</a:t>
            </a:r>
            <a:r>
              <a:rPr lang="en-GB" sz="1467" dirty="0" smtClean="0"/>
              <a:t>-format (*.</a:t>
            </a:r>
            <a:r>
              <a:rPr lang="en-GB" sz="1467" dirty="0" err="1" smtClean="0"/>
              <a:t>vms</a:t>
            </a:r>
            <a:r>
              <a:rPr lang="en-GB" sz="1467" dirty="0" smtClean="0"/>
              <a:t>), </a:t>
            </a:r>
            <a:r>
              <a:rPr lang="en-GB" sz="1467" dirty="0" err="1" smtClean="0"/>
              <a:t>Scienta</a:t>
            </a:r>
            <a:r>
              <a:rPr lang="en-GB" sz="1467" dirty="0" smtClean="0"/>
              <a:t> txt-format (Sum of Slices) (*.txt)</a:t>
            </a:r>
          </a:p>
          <a:p>
            <a:pPr lvl="1" defTabSz="609585">
              <a:lnSpc>
                <a:spcPct val="110000"/>
              </a:lnSpc>
              <a:defRPr/>
            </a:pPr>
            <a:r>
              <a:rPr lang="en-GB" sz="1467" dirty="0" smtClean="0"/>
              <a:t>RAMAN: Wave Number increasing/decreasing </a:t>
            </a:r>
            <a:br>
              <a:rPr lang="en-GB" sz="1467" dirty="0" smtClean="0"/>
            </a:br>
            <a:r>
              <a:rPr lang="en-GB" sz="1467" dirty="0" smtClean="0"/>
              <a:t>(*.csv, *.txt, *.</a:t>
            </a:r>
            <a:r>
              <a:rPr lang="en-GB" sz="1467" dirty="0" err="1" smtClean="0"/>
              <a:t>dat</a:t>
            </a:r>
            <a:r>
              <a:rPr lang="en-GB" sz="1467" dirty="0" smtClean="0"/>
              <a:t>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sz="1867" dirty="0" smtClean="0"/>
              <a:t>names of loaded regions </a:t>
            </a:r>
            <a:r>
              <a:rPr lang="en-GB" sz="1867" dirty="0" smtClean="0">
                <a:latin typeface="Century Gothic"/>
              </a:rPr>
              <a:t>→ </a:t>
            </a:r>
            <a:r>
              <a:rPr lang="en-GB" sz="1867" dirty="0" smtClean="0"/>
              <a:t>combination of region names and the batch names of the files</a:t>
            </a:r>
            <a:endParaRPr lang="en-GB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5373688" y="1417638"/>
            <a:ext cx="3382962" cy="2824162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GB" sz="1867" dirty="0" smtClean="0"/>
              <a:t>file names: combination of a basic name and a batch parameter (number with maximum five digits)</a:t>
            </a:r>
            <a:endParaRPr lang="en-GB" sz="1867" dirty="0"/>
          </a:p>
        </p:txBody>
      </p:sp>
      <p:sp>
        <p:nvSpPr>
          <p:cNvPr id="18" name="Pfeil nach unten 17"/>
          <p:cNvSpPr/>
          <p:nvPr/>
        </p:nvSpPr>
        <p:spPr>
          <a:xfrm rot="18078094">
            <a:off x="5518150" y="3086101"/>
            <a:ext cx="388937" cy="468312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en-GB" dirty="0"/>
          </a:p>
        </p:txBody>
      </p:sp>
      <p:sp>
        <p:nvSpPr>
          <p:cNvPr id="7" name="Geschweifte Klammer rechts 6"/>
          <p:cNvSpPr/>
          <p:nvPr/>
        </p:nvSpPr>
        <p:spPr>
          <a:xfrm>
            <a:off x="6915150" y="3508375"/>
            <a:ext cx="287338" cy="1019175"/>
          </a:xfrm>
          <a:prstGeom prst="rightBrac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en-GB" dirty="0"/>
          </a:p>
        </p:txBody>
      </p:sp>
      <p:sp>
        <p:nvSpPr>
          <p:cNvPr id="20" name="Geschweifte Klammer rechts 19"/>
          <p:cNvSpPr/>
          <p:nvPr/>
        </p:nvSpPr>
        <p:spPr>
          <a:xfrm>
            <a:off x="6924675" y="4564063"/>
            <a:ext cx="287338" cy="1019175"/>
          </a:xfrm>
          <a:prstGeom prst="rightBrac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7277100" y="3738563"/>
            <a:ext cx="1801813" cy="3175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en-GB" sz="14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BTO(001)_01.vms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277100" y="4814888"/>
            <a:ext cx="1801813" cy="3175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en-GB" sz="14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BTO(001)_02.vms</a:t>
            </a:r>
          </a:p>
        </p:txBody>
      </p:sp>
      <p:sp>
        <p:nvSpPr>
          <p:cNvPr id="9" name="Rechteck 8"/>
          <p:cNvSpPr/>
          <p:nvPr/>
        </p:nvSpPr>
        <p:spPr>
          <a:xfrm>
            <a:off x="8686699" y="1496747"/>
            <a:ext cx="393611" cy="1231106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121920" tIns="60960" rIns="121920" bIns="60960">
            <a:spAutoFit/>
          </a:bodyPr>
          <a:lstStyle/>
          <a:p>
            <a:pPr algn="ctr" defTabSz="609585" eaLnBrk="0" hangingPunct="0">
              <a:defRPr/>
            </a:pPr>
            <a:r>
              <a:rPr lang="en-GB" sz="7200" b="1" dirty="0">
                <a:ln w="12700">
                  <a:solidFill>
                    <a:schemeClr val="accent1"/>
                  </a:solidFill>
                  <a:prstDash val="solid"/>
                </a:ln>
                <a:noFill/>
                <a:cs typeface="+mn-cs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63525" y="398463"/>
            <a:ext cx="8435975" cy="49847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INPUT/OUTPUT – UNIFIT Projects (*.</a:t>
            </a:r>
            <a:r>
              <a:rPr lang="en-GB" altLang="de-DE" sz="2667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ufp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019F822-F4E0-4948-82C2-4055748E8DD4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27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sz="1600" dirty="0" smtClean="0">
                <a:latin typeface="+mj-lt"/>
                <a:ea typeface="ＭＳ Ｐゴシック" charset="0"/>
              </a:rPr>
              <a:t>path: </a:t>
            </a:r>
            <a:r>
              <a:rPr lang="en-GB" sz="1600" i="1" dirty="0" smtClean="0">
                <a:ea typeface="ＭＳ Ｐゴシック" charset="0"/>
              </a:rPr>
              <a:t>File → Open Projects/Save Projects</a:t>
            </a:r>
            <a:endParaRPr lang="en-GB" sz="1600" i="1" dirty="0">
              <a:latin typeface="+mj-lt"/>
              <a:ea typeface="ＭＳ Ｐゴシック" charset="0"/>
            </a:endParaRPr>
          </a:p>
        </p:txBody>
      </p: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263525" y="2132013"/>
            <a:ext cx="8607425" cy="3959225"/>
          </a:xfrm>
        </p:spPr>
        <p:txBody>
          <a:bodyPr/>
          <a:lstStyle/>
          <a:p>
            <a:pPr defTabSz="609585">
              <a:lnSpc>
                <a:spcPct val="110000"/>
              </a:lnSpc>
              <a:defRPr/>
            </a:pPr>
            <a:r>
              <a:rPr lang="en-GB" sz="1867" dirty="0" smtClean="0"/>
              <a:t>data format: *.</a:t>
            </a:r>
            <a:r>
              <a:rPr lang="en-GB" sz="1867" dirty="0" err="1" smtClean="0"/>
              <a:t>ufp</a:t>
            </a:r>
            <a:endParaRPr lang="en-GB" sz="1867" dirty="0" smtClean="0"/>
          </a:p>
          <a:p>
            <a:pPr defTabSz="609585">
              <a:lnSpc>
                <a:spcPct val="110000"/>
              </a:lnSpc>
              <a:defRPr/>
            </a:pPr>
            <a:r>
              <a:rPr lang="en-GB" sz="1867" dirty="0" smtClean="0"/>
              <a:t>saving and loading of all saved spectra windows with all:</a:t>
            </a:r>
            <a:br>
              <a:rPr lang="en-GB" sz="1867" dirty="0" smtClean="0"/>
            </a:br>
            <a:r>
              <a:rPr lang="en-GB" sz="1867" dirty="0" smtClean="0"/>
              <a:t>1. processing steps				2. all design features</a:t>
            </a:r>
            <a:br>
              <a:rPr lang="en-GB" sz="1867" dirty="0" smtClean="0"/>
            </a:br>
            <a:r>
              <a:rPr lang="en-GB" sz="1867" dirty="0" smtClean="0"/>
              <a:t>3. additional comments			4. quantification</a:t>
            </a:r>
            <a:br>
              <a:rPr lang="en-GB" sz="1867" dirty="0" smtClean="0"/>
            </a:br>
            <a:r>
              <a:rPr lang="en-GB" sz="1867" dirty="0" smtClean="0"/>
              <a:t>5. thickness estimation	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measuring data are saved in a folder with the same name,</a:t>
            </a:r>
            <a:b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e.g. project: </a:t>
            </a:r>
            <a:r>
              <a:rPr lang="en-GB" altLang="de-DE" sz="186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Test.ufp</a:t>
            </a:r>
            <a: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, folder: Test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corresponding folder is necessary for the loading and saving of the projects</a:t>
            </a:r>
            <a:b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(Do not remove the folder without removing the project! Transmit (e.g. via e-mail) the project always together with the folder.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UNIFIT projects of former versions can be loaded using newer versions! </a:t>
            </a:r>
          </a:p>
          <a:p>
            <a:pPr defTabSz="609585">
              <a:lnSpc>
                <a:spcPct val="110000"/>
              </a:lnSpc>
              <a:defRPr/>
            </a:pPr>
            <a:endParaRPr lang="en-GB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5" name="Inhaltsplatzhalter 2"/>
          <p:cNvSpPr txBox="1">
            <a:spLocks/>
          </p:cNvSpPr>
          <p:nvPr/>
        </p:nvSpPr>
        <p:spPr bwMode="auto">
          <a:xfrm>
            <a:off x="263525" y="1027113"/>
            <a:ext cx="8607425" cy="904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110000"/>
              </a:lnSpc>
              <a:spcBef>
                <a:spcPct val="20000"/>
              </a:spcBef>
              <a:buClr>
                <a:srgbClr val="D8413E"/>
              </a:buClr>
              <a:buFont typeface="Symbol" pitchFamily="18" charset="2"/>
              <a:buNone/>
            </a:pPr>
            <a:r>
              <a:rPr lang="en-GB" sz="2200">
                <a:latin typeface="Arial" charset="0"/>
              </a:rPr>
              <a:t>The UNIFIT projects are the most important storage option of</a:t>
            </a:r>
          </a:p>
          <a:p>
            <a:pPr defTabSz="457200" eaLnBrk="0" hangingPunct="0">
              <a:lnSpc>
                <a:spcPct val="110000"/>
              </a:lnSpc>
              <a:spcBef>
                <a:spcPct val="20000"/>
              </a:spcBef>
              <a:buClr>
                <a:srgbClr val="D8413E"/>
              </a:buClr>
              <a:buFont typeface="Symbol" pitchFamily="18" charset="2"/>
              <a:buNone/>
            </a:pPr>
            <a:r>
              <a:rPr lang="en-GB" sz="2200">
                <a:latin typeface="Arial" charset="0"/>
              </a:rPr>
              <a:t>the software UNIFIT.</a:t>
            </a:r>
          </a:p>
        </p:txBody>
      </p:sp>
      <p:sp>
        <p:nvSpPr>
          <p:cNvPr id="9" name="Rechteck 8"/>
          <p:cNvSpPr/>
          <p:nvPr/>
        </p:nvSpPr>
        <p:spPr>
          <a:xfrm>
            <a:off x="8306022" y="883814"/>
            <a:ext cx="393611" cy="1231106"/>
          </a:xfrm>
          <a:prstGeom prst="rect">
            <a:avLst/>
          </a:prstGeom>
          <a:noFill/>
          <a:ln w="12700">
            <a:noFill/>
          </a:ln>
          <a:effectLst/>
        </p:spPr>
        <p:txBody>
          <a:bodyPr lIns="121920" tIns="60960" rIns="121920" bIns="60960">
            <a:spAutoFit/>
          </a:bodyPr>
          <a:lstStyle/>
          <a:p>
            <a:pPr algn="ctr" defTabSz="609585" eaLnBrk="0" hangingPunct="0">
              <a:defRPr/>
            </a:pPr>
            <a:r>
              <a:rPr lang="en-GB" sz="7200" b="1" dirty="0">
                <a:ln w="12700">
                  <a:solidFill>
                    <a:schemeClr val="accent1"/>
                  </a:solidFill>
                  <a:prstDash val="solid"/>
                </a:ln>
                <a:noFill/>
                <a:cs typeface="+mn-cs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58750" y="360363"/>
            <a:ext cx="8812213" cy="992187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INPUT/OUTPUT – UNIFIT Processing STEPS/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DESIGN FEATURES STANDAD </a:t>
            </a:r>
            <a:r>
              <a:rPr lang="en-GB" altLang="de-DE" sz="2667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(*.PPD)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41228F8-D728-49C1-A538-C23C802C8A25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28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7345363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sz="1600" dirty="0" smtClean="0">
                <a:latin typeface="+mj-lt"/>
                <a:ea typeface="ＭＳ Ｐゴシック" charset="0"/>
              </a:rPr>
              <a:t>path: </a:t>
            </a:r>
            <a:r>
              <a:rPr lang="en-GB" sz="1600" i="1" dirty="0" smtClean="0">
                <a:ea typeface="ＭＳ Ｐゴシック" charset="0"/>
              </a:rPr>
              <a:t>File → Open/Save Project Processing Steps/Design Standard Windows</a:t>
            </a:r>
            <a:endParaRPr lang="en-GB" sz="1600" i="1" dirty="0">
              <a:latin typeface="+mj-lt"/>
              <a:ea typeface="ＭＳ Ｐゴシック" charset="0"/>
            </a:endParaRPr>
          </a:p>
        </p:txBody>
      </p: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241300" y="1255713"/>
            <a:ext cx="8607425" cy="1344612"/>
          </a:xfrm>
        </p:spPr>
        <p:txBody>
          <a:bodyPr/>
          <a:lstStyle/>
          <a:p>
            <a:pPr defTabSz="609585">
              <a:lnSpc>
                <a:spcPct val="110000"/>
              </a:lnSpc>
              <a:defRPr/>
            </a:pPr>
            <a:r>
              <a:rPr lang="en-GB" sz="1867" dirty="0" smtClean="0"/>
              <a:t>saving and loading of processing steps and design features of a selected set of regions (standard windows only), no saving of: </a:t>
            </a:r>
            <a:br>
              <a:rPr lang="en-GB" sz="1867" dirty="0" smtClean="0"/>
            </a:br>
            <a:r>
              <a:rPr lang="en-GB" sz="1867" dirty="0" smtClean="0"/>
              <a:t>1. formatted spectrum titles and annotation		2. interpolations</a:t>
            </a:r>
            <a:br>
              <a:rPr lang="en-GB" sz="1867" dirty="0" smtClean="0"/>
            </a:br>
            <a:r>
              <a:rPr lang="en-GB" sz="1867" dirty="0" smtClean="0"/>
              <a:t>3. charge corrections						</a:t>
            </a: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09585">
              <a:lnSpc>
                <a:spcPct val="110000"/>
              </a:lnSpc>
              <a:defRPr/>
            </a:pPr>
            <a:endParaRPr lang="en-GB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13"/>
          <p:cNvSpPr txBox="1">
            <a:spLocks noChangeArrowheads="1"/>
          </p:cNvSpPr>
          <p:nvPr/>
        </p:nvSpPr>
        <p:spPr bwMode="auto">
          <a:xfrm>
            <a:off x="346075" y="2574925"/>
            <a:ext cx="8496300" cy="378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355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355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355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355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3556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GB" altLang="de-DE" sz="1600" u="sng" baseline="0" dirty="0">
                <a:latin typeface="+mn-lt"/>
                <a:cs typeface="+mn-cs"/>
              </a:rPr>
              <a:t>Loaded Regions	</a:t>
            </a:r>
            <a:r>
              <a:rPr lang="en-GB" altLang="de-DE" sz="1600" baseline="0" dirty="0">
                <a:latin typeface="+mn-lt"/>
                <a:cs typeface="+mn-cs"/>
              </a:rPr>
              <a:t>									</a:t>
            </a:r>
            <a:r>
              <a:rPr lang="en-GB" altLang="de-DE" sz="1600" u="sng" baseline="0" dirty="0">
                <a:latin typeface="+mn-lt"/>
                <a:cs typeface="+mn-cs"/>
              </a:rPr>
              <a:t>Saved Processing Steps</a:t>
            </a:r>
          </a:p>
          <a:p>
            <a:pPr>
              <a:defRPr/>
            </a:pPr>
            <a:r>
              <a:rPr lang="en-US" altLang="de-DE" sz="1600" baseline="0" dirty="0">
                <a:latin typeface="+mn-lt"/>
                <a:cs typeface="+mn-cs"/>
              </a:rPr>
              <a:t>1.	Survey_01											Survey: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2.	C1s_01													- Annotation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3.	O 1s_01											O1s:</a:t>
            </a:r>
          </a:p>
          <a:p>
            <a:pPr>
              <a:defRPr/>
            </a:pPr>
            <a:r>
              <a:rPr lang="en-US" altLang="de-DE" sz="1600" baseline="0" dirty="0">
                <a:latin typeface="+mn-lt"/>
                <a:cs typeface="+mn-cs"/>
              </a:rPr>
              <a:t>4.	S2p_01													- Reduction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5.	Survey_02												- Satellite Subtraction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6.	C1s_02													- </a:t>
            </a:r>
            <a:r>
              <a:rPr lang="en-US" altLang="de-DE" sz="1600" baseline="0" dirty="0" err="1">
                <a:latin typeface="+mn-lt"/>
                <a:cs typeface="+mn-cs"/>
              </a:rPr>
              <a:t>Fittable</a:t>
            </a:r>
            <a:r>
              <a:rPr lang="en-US" altLang="de-DE" sz="1600" baseline="0" dirty="0">
                <a:latin typeface="+mn-lt"/>
                <a:cs typeface="+mn-cs"/>
              </a:rPr>
              <a:t> Background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7.	O1s_02												- Peak Fit, Sum, Relative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8.	S2p_02												C1s: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 															- Reduction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															- Satellite Subtraction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															- </a:t>
            </a:r>
            <a:r>
              <a:rPr lang="en-US" altLang="de-DE" sz="1600" baseline="0" dirty="0" err="1">
                <a:latin typeface="+mn-lt"/>
                <a:cs typeface="+mn-cs"/>
              </a:rPr>
              <a:t>Fittable</a:t>
            </a:r>
            <a:r>
              <a:rPr lang="en-US" altLang="de-DE" sz="1600" baseline="0" dirty="0">
                <a:latin typeface="+mn-lt"/>
                <a:cs typeface="+mn-cs"/>
              </a:rPr>
              <a:t> Background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															- Peak Fit, Sum, Relative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														S2p;</a:t>
            </a:r>
            <a:br>
              <a:rPr lang="en-US" altLang="de-DE" sz="1600" baseline="0" dirty="0">
                <a:latin typeface="+mn-lt"/>
                <a:cs typeface="+mn-cs"/>
              </a:rPr>
            </a:br>
            <a:r>
              <a:rPr lang="en-US" altLang="de-DE" sz="1600" baseline="0" dirty="0">
                <a:latin typeface="+mn-lt"/>
                <a:cs typeface="+mn-cs"/>
              </a:rPr>
              <a:t>															- Background Subtraction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58750" y="360363"/>
            <a:ext cx="8812213" cy="554037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INPUT/OUTPUT – Annotation/Design (*.</a:t>
            </a:r>
            <a:r>
              <a:rPr lang="en-GB" altLang="de-DE" sz="2667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74568B0-86C3-4C22-B890-AD05F4EF205E}" type="slidenum">
              <a:rPr lang="en-GB" altLang="de-DE" sz="1333" smtClean="0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29</a:t>
            </a:fld>
            <a:endParaRPr lang="en-GB" altLang="de-DE" sz="1333" dirty="0">
              <a:solidFill>
                <a:srgbClr val="D8413E"/>
              </a:solidFill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endParaRPr lang="en-GB" sz="1600" i="1" dirty="0">
              <a:latin typeface="+mj-lt"/>
              <a:ea typeface="ＭＳ Ｐゴシック" charset="0"/>
            </a:endParaRPr>
          </a:p>
        </p:txBody>
      </p: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234950" y="831850"/>
            <a:ext cx="8607425" cy="1344613"/>
          </a:xfrm>
        </p:spPr>
        <p:txBody>
          <a:bodyPr/>
          <a:lstStyle/>
          <a:p>
            <a:pPr defTabSz="609585">
              <a:lnSpc>
                <a:spcPct val="110000"/>
              </a:lnSpc>
              <a:defRPr/>
            </a:pPr>
            <a:r>
              <a:rPr lang="en-GB" sz="1867" dirty="0" smtClean="0"/>
              <a:t>saving of annotation, title, design features, windows size of the active window (path: Annotation/Design – Load/Save Annotation Design Display…)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sz="1867" dirty="0" smtClean="0"/>
              <a:t>loading of the design file and using for the active window, for all or selected window						</a:t>
            </a: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09585">
              <a:lnSpc>
                <a:spcPct val="110000"/>
              </a:lnSpc>
              <a:defRPr/>
            </a:pPr>
            <a:endParaRPr lang="en-GB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152400" y="2228850"/>
            <a:ext cx="8812213" cy="554038"/>
          </a:xfrm>
          <a:prstGeom prst="rect">
            <a:avLst/>
          </a:prstGeom>
        </p:spPr>
        <p:txBody>
          <a:bodyPr/>
          <a:lstStyle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 kern="1200" cap="all">
                <a:solidFill>
                  <a:srgbClr val="262A3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altLang="de-DE" u="sng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INPUT/OUTPUT – PREFERNCES (*.SET)</a:t>
            </a:r>
            <a:endParaRPr lang="en-GB" altLang="de-DE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236538" y="2736850"/>
            <a:ext cx="8607425" cy="1344613"/>
          </a:xfrm>
          <a:prstGeom prst="rect">
            <a:avLst/>
          </a:prstGeom>
        </p:spPr>
        <p:txBody>
          <a:bodyPr/>
          <a:lstStyle>
            <a:lvl1pPr marL="359824" indent="-359824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4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952476" indent="-342891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547245" indent="-328076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2156830" indent="-328076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751598" indent="-313259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GB" sz="1867" dirty="0" smtClean="0"/>
              <a:t>saving of setting of the UNIFIT software</a:t>
            </a:r>
            <a:br>
              <a:rPr lang="en-GB" sz="1867" dirty="0" smtClean="0"/>
            </a:br>
            <a:r>
              <a:rPr lang="en-GB" sz="1867" dirty="0" smtClean="0"/>
              <a:t>(path: Preferences – Load/Save Preferences...)</a:t>
            </a:r>
          </a:p>
          <a:p>
            <a:pPr>
              <a:lnSpc>
                <a:spcPct val="110000"/>
              </a:lnSpc>
              <a:defRPr/>
            </a:pPr>
            <a:r>
              <a:rPr lang="en-GB" sz="1867" dirty="0" smtClean="0"/>
              <a:t>file: Documents – Unifit_2022_User_Files – </a:t>
            </a:r>
            <a:r>
              <a:rPr lang="en-GB" sz="1867" dirty="0" err="1" smtClean="0"/>
              <a:t>presetting</a:t>
            </a:r>
            <a:r>
              <a:rPr lang="en-GB" sz="1867" dirty="0" smtClean="0"/>
              <a:t> – </a:t>
            </a:r>
            <a:r>
              <a:rPr lang="en-GB" sz="1867" dirty="0" err="1" smtClean="0"/>
              <a:t>Presetting.set</a:t>
            </a:r>
            <a:endParaRPr lang="en-GB" sz="1867" dirty="0" smtClean="0"/>
          </a:p>
          <a:p>
            <a:pPr>
              <a:lnSpc>
                <a:spcPct val="110000"/>
              </a:lnSpc>
              <a:defRPr/>
            </a:pPr>
            <a:r>
              <a:rPr lang="en-GB" sz="1867" dirty="0" smtClean="0"/>
              <a:t>different </a:t>
            </a:r>
            <a:r>
              <a:rPr lang="en-GB" sz="1867" dirty="0" err="1" smtClean="0"/>
              <a:t>presetting</a:t>
            </a:r>
            <a:r>
              <a:rPr lang="en-GB" sz="1867" dirty="0" smtClean="0"/>
              <a:t> files </a:t>
            </a:r>
            <a:r>
              <a:rPr lang="en-GB" sz="1867" dirty="0"/>
              <a:t>are </a:t>
            </a:r>
            <a:r>
              <a:rPr lang="en-GB" sz="1867" dirty="0" smtClean="0"/>
              <a:t>offered (e.g. </a:t>
            </a:r>
            <a:r>
              <a:rPr lang="en-GB" sz="1867" dirty="0" err="1" smtClean="0"/>
              <a:t>Presetting_Image_Export.set</a:t>
            </a:r>
            <a:r>
              <a:rPr lang="en-GB" sz="1867" dirty="0" smtClean="0"/>
              <a:t>) </a:t>
            </a:r>
          </a:p>
          <a:p>
            <a:pPr>
              <a:lnSpc>
                <a:spcPct val="110000"/>
              </a:lnSpc>
              <a:defRPr/>
            </a:pPr>
            <a:r>
              <a:rPr lang="en-GB" sz="1867" dirty="0" smtClean="0"/>
              <a:t>reloading and using for windows						</a:t>
            </a:r>
          </a:p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endParaRPr lang="en-GB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152400" y="4648200"/>
            <a:ext cx="8812213" cy="554038"/>
          </a:xfrm>
          <a:prstGeom prst="rect">
            <a:avLst/>
          </a:prstGeom>
        </p:spPr>
        <p:txBody>
          <a:bodyPr/>
          <a:lstStyle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 kern="1200" cap="all">
                <a:solidFill>
                  <a:srgbClr val="262A3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67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altLang="de-DE" u="sng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INPUT/OUTPUT – FIT PARAMETERS (*.PAR)</a:t>
            </a:r>
            <a:endParaRPr lang="en-GB" altLang="de-DE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4" name="Inhaltsplatzhalter 2"/>
          <p:cNvSpPr txBox="1">
            <a:spLocks/>
          </p:cNvSpPr>
          <p:nvPr/>
        </p:nvSpPr>
        <p:spPr bwMode="auto">
          <a:xfrm>
            <a:off x="158750" y="5202238"/>
            <a:ext cx="86074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8775" indent="-358775" eaLnBrk="0" hangingPunct="0">
              <a:lnSpc>
                <a:spcPct val="110000"/>
              </a:lnSpc>
              <a:spcBef>
                <a:spcPct val="20000"/>
              </a:spcBef>
              <a:buClr>
                <a:srgbClr val="D8413E"/>
              </a:buClr>
              <a:buFont typeface="Symbol" pitchFamily="18" charset="2"/>
              <a:buChar char="-"/>
            </a:pPr>
            <a:r>
              <a:rPr lang="en-GB">
                <a:latin typeface="Arial" charset="0"/>
              </a:rPr>
              <a:t>saving and loading of the fit parameters, fit-parameter limits and fit background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(path: Peak Fit – Load Start Parameters... 						</a:t>
            </a:r>
          </a:p>
          <a:p>
            <a:pPr marL="358775" indent="-358775" eaLnBrk="0" hangingPunct="0">
              <a:lnSpc>
                <a:spcPct val="110000"/>
              </a:lnSpc>
              <a:spcBef>
                <a:spcPct val="20000"/>
              </a:spcBef>
              <a:buClr>
                <a:srgbClr val="D8413E"/>
              </a:buClr>
              <a:buFont typeface="Symbol" pitchFamily="18" charset="2"/>
              <a:buNone/>
            </a:pPr>
            <a:r>
              <a:rPr lang="en-GB" altLang="de-DE">
                <a:latin typeface="Arial" charset="0"/>
              </a:rPr>
              <a:t> </a:t>
            </a:r>
          </a:p>
          <a:p>
            <a:pPr marL="358775" indent="-358775" eaLnBrk="0" hangingPunct="0">
              <a:lnSpc>
                <a:spcPct val="110000"/>
              </a:lnSpc>
              <a:spcBef>
                <a:spcPct val="20000"/>
              </a:spcBef>
              <a:buClr>
                <a:srgbClr val="D8413E"/>
              </a:buClr>
              <a:buFont typeface="Symbol" pitchFamily="18" charset="2"/>
              <a:buChar char="-"/>
            </a:pPr>
            <a:endParaRPr lang="en-GB" altLang="de-DE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119F7E5-F2A7-4519-911C-A372D863F9D9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7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4511675" cy="51244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defRPr/>
            </a:pPr>
            <a:r>
              <a:rPr lang="en-US" altLang="de-DE" sz="2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Window Types</a:t>
            </a:r>
          </a:p>
          <a:p>
            <a:pPr marL="0" indent="0">
              <a:defRPr/>
            </a:pPr>
            <a:endParaRPr lang="en-US" altLang="de-DE" sz="1900" b="1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r>
              <a:rPr lang="en-US" altLang="de-DE" sz="19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Fifteen window types are available:</a:t>
            </a:r>
          </a:p>
          <a:p>
            <a:pPr marL="0" indent="0">
              <a:defRPr/>
            </a:pPr>
            <a:endParaRPr lang="en-US" altLang="de-DE" sz="19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en-GB" sz="1900" b="1" baseline="0" dirty="0" smtClean="0">
                <a:latin typeface="+mn-lt"/>
                <a:cs typeface="+mn-cs"/>
              </a:rPr>
              <a:t>Standard </a:t>
            </a:r>
            <a:r>
              <a:rPr lang="en-GB" sz="1900" baseline="0" dirty="0" smtClean="0">
                <a:latin typeface="+mn-lt"/>
                <a:cs typeface="+mn-cs"/>
              </a:rPr>
              <a:t/>
            </a:r>
            <a:br>
              <a:rPr lang="en-GB" sz="1900" baseline="0" dirty="0" smtClean="0">
                <a:latin typeface="+mn-lt"/>
                <a:cs typeface="+mn-cs"/>
              </a:rPr>
            </a:br>
            <a:r>
              <a:rPr lang="en-GB" sz="1900" baseline="0" dirty="0" smtClean="0">
                <a:latin typeface="+mn-lt"/>
                <a:cs typeface="+mn-cs"/>
              </a:rPr>
              <a:t>(original data, modification, peak fit)</a:t>
            </a:r>
          </a:p>
          <a:p>
            <a:pPr>
              <a:buFont typeface="+mj-lt"/>
              <a:buAutoNum type="arabicPeriod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Wagner Plot</a:t>
            </a:r>
            <a:b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</a:b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>(Auger parameter) </a:t>
            </a:r>
          </a:p>
          <a:p>
            <a:pPr>
              <a:buFont typeface="+mj-lt"/>
              <a:buAutoNum type="arabicPeriod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3D Waterfall 0°</a:t>
            </a:r>
          </a:p>
          <a:p>
            <a:pPr>
              <a:buFont typeface="+mj-lt"/>
              <a:buAutoNum type="arabicPeriod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3D Waterfall 0°Plus</a:t>
            </a:r>
          </a:p>
          <a:p>
            <a:pPr>
              <a:buFont typeface="+mj-lt"/>
              <a:buAutoNum type="arabicPeriod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3D Waterfall 45°</a:t>
            </a:r>
          </a:p>
          <a:p>
            <a:pPr>
              <a:buFont typeface="+mj-lt"/>
              <a:buAutoNum type="arabicPeriod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3D Waterfall -45°</a:t>
            </a:r>
          </a:p>
          <a:p>
            <a:pPr>
              <a:buFont typeface="+mj-lt"/>
              <a:buAutoNum type="arabicPeriod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3D Colour Profile</a:t>
            </a: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</a:b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>(peak-fit results, parameter dependent measurements (e.g. ARXPS))  </a:t>
            </a:r>
          </a:p>
          <a:p>
            <a:pPr>
              <a:buFont typeface="+mj-lt"/>
              <a:buAutoNum type="arabicPeriod"/>
              <a:defRPr/>
            </a:pPr>
            <a:endParaRPr lang="en-US" altLang="de-DE" sz="2000" baseline="0" dirty="0" smtClean="0">
              <a:cs typeface="Times New Roman" panose="02020603050405020304" pitchFamily="18" charset="0"/>
            </a:endParaRPr>
          </a:p>
        </p:txBody>
      </p:sp>
      <p:sp>
        <p:nvSpPr>
          <p:cNvPr id="5" name="Textfeld 13"/>
          <p:cNvSpPr txBox="1">
            <a:spLocks noChangeArrowheads="1"/>
          </p:cNvSpPr>
          <p:nvPr/>
        </p:nvSpPr>
        <p:spPr bwMode="auto">
          <a:xfrm>
            <a:off x="4756150" y="2430463"/>
            <a:ext cx="4387850" cy="3894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355600"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+mj-lt"/>
              <a:buAutoNum type="arabicPeriod" startAt="8"/>
              <a:defRPr/>
            </a:pPr>
            <a:r>
              <a:rPr lang="en-GB" altLang="de-DE" sz="1900" b="1" baseline="0" dirty="0">
                <a:latin typeface="+mj-lt"/>
                <a:cs typeface="Times New Roman" panose="02020603050405020304" pitchFamily="18" charset="0"/>
              </a:rPr>
              <a:t>XY 3D Plot 45°</a:t>
            </a:r>
          </a:p>
          <a:p>
            <a:pPr>
              <a:buFont typeface="+mj-lt"/>
              <a:buAutoNum type="arabicPeriod" startAt="8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XY </a:t>
            </a:r>
            <a:r>
              <a:rPr lang="en-GB" altLang="de-DE" sz="1900" b="1" baseline="0" dirty="0">
                <a:latin typeface="+mn-lt"/>
                <a:cs typeface="Times New Roman" panose="02020603050405020304" pitchFamily="18" charset="0"/>
              </a:rPr>
              <a:t>3D Plot -45°</a:t>
            </a:r>
          </a:p>
          <a:p>
            <a:pPr>
              <a:buFont typeface="+mj-lt"/>
              <a:buAutoNum type="arabicPeriod" startAt="8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XY 3D Colour Profile</a:t>
            </a:r>
          </a:p>
          <a:p>
            <a:pPr>
              <a:buFont typeface="+mj-lt"/>
              <a:buAutoNum type="arabicPeriod" startAt="8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XY 3D 45° Colour Profile</a:t>
            </a:r>
          </a:p>
          <a:p>
            <a:pPr>
              <a:buFont typeface="+mj-lt"/>
              <a:buAutoNum type="arabicPeriod" startAt="8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XY 3D -45°Colour Profile</a:t>
            </a: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</a:b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>(multipoint measurement)</a:t>
            </a:r>
          </a:p>
          <a:p>
            <a:pPr>
              <a:buFont typeface="+mj-lt"/>
              <a:buAutoNum type="arabicPeriod" startAt="8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Parameter Plot</a:t>
            </a: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</a:b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>(results of batch processing)</a:t>
            </a:r>
          </a:p>
          <a:p>
            <a:pPr>
              <a:buFont typeface="+mj-lt"/>
              <a:buAutoNum type="arabicPeriod" startAt="8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Image</a:t>
            </a: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</a:b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>(e.g. corresponding SEM)</a:t>
            </a:r>
          </a:p>
          <a:p>
            <a:pPr>
              <a:buFont typeface="+mj-lt"/>
              <a:buAutoNum type="arabicPeriod" startAt="8"/>
              <a:defRPr/>
            </a:pPr>
            <a:r>
              <a:rPr lang="en-GB" altLang="de-DE" sz="1900" b="1" baseline="0" dirty="0" smtClean="0">
                <a:latin typeface="+mn-lt"/>
                <a:cs typeface="Times New Roman" panose="02020603050405020304" pitchFamily="18" charset="0"/>
              </a:rPr>
              <a:t>Show Windows Video Sequence</a:t>
            </a: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</a:br>
            <a:r>
              <a:rPr lang="en-GB" altLang="de-DE" sz="1900" baseline="0" dirty="0" smtClean="0">
                <a:latin typeface="+mn-lt"/>
                <a:cs typeface="Times New Roman" panose="02020603050405020304" pitchFamily="18" charset="0"/>
              </a:rPr>
              <a:t>(dynamic presentation of batch processing)</a:t>
            </a:r>
            <a:endParaRPr lang="en-US" altLang="de-DE" sz="2000" baseline="0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59848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5. input/output – data banks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42A8905-70C8-43DA-A13E-8EB75D1EF26F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30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19100" y="1284288"/>
            <a:ext cx="7978775" cy="4589462"/>
          </a:xfrm>
        </p:spPr>
        <p:txBody>
          <a:bodyPr>
            <a:normAutofit lnSpcReduction="10000"/>
          </a:bodyPr>
          <a:lstStyle/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2133" u="sng" dirty="0" smtClean="0">
                <a:ea typeface="ＭＳ Ｐゴシック" charset="0"/>
                <a:cs typeface="Arial" panose="020B0604020202020204" pitchFamily="34" charset="0"/>
              </a:rPr>
              <a:t>by UNIFIT 2023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ea typeface="ＭＳ Ｐゴシック" charset="0"/>
                <a:cs typeface="Arial" panose="020B0604020202020204" pitchFamily="34" charset="0"/>
              </a:rPr>
              <a:t>*.</a:t>
            </a:r>
            <a:r>
              <a:rPr lang="en-GB" altLang="de-DE" sz="2133" dirty="0" err="1" smtClean="0">
                <a:latin typeface="+mn-lt"/>
                <a:ea typeface="ＭＳ Ｐゴシック" charset="0"/>
                <a:cs typeface="Arial" panose="020B0604020202020204" pitchFamily="34" charset="0"/>
              </a:rPr>
              <a:t>pos</a:t>
            </a: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 (element lines/chemical shifts, XPS and AES)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*.</a:t>
            </a:r>
            <a:r>
              <a:rPr lang="en-GB" altLang="de-DE" sz="2133" dirty="0" err="1" smtClean="0">
                <a:latin typeface="+mn-lt"/>
                <a:ea typeface="ＭＳ Ｐゴシック" charset="0"/>
                <a:cs typeface="Arial" panose="020B0604020202020204" pitchFamily="34" charset="0"/>
              </a:rPr>
              <a:t>dda</a:t>
            </a: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 (doublet parameters)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*.</a:t>
            </a:r>
            <a:r>
              <a:rPr lang="en-GB" altLang="de-DE" sz="2133" dirty="0" err="1" smtClean="0">
                <a:latin typeface="+mn-lt"/>
                <a:ea typeface="ＭＳ Ｐゴシック" charset="0"/>
                <a:cs typeface="Arial" panose="020B0604020202020204" pitchFamily="34" charset="0"/>
              </a:rPr>
              <a:t>sen</a:t>
            </a: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 (sensitivity factors)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*.</a:t>
            </a:r>
            <a:r>
              <a:rPr lang="en-GB" altLang="de-DE" sz="2133" dirty="0" err="1" smtClean="0">
                <a:latin typeface="+mn-lt"/>
                <a:ea typeface="ＭＳ Ｐゴシック" charset="0"/>
                <a:cs typeface="Arial" panose="020B0604020202020204" pitchFamily="34" charset="0"/>
              </a:rPr>
              <a:t>aup</a:t>
            </a: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 (auger parameters)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*.sat (satellite parameters)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*.</a:t>
            </a:r>
            <a:r>
              <a:rPr lang="en-GB" altLang="de-DE" sz="2133" dirty="0" err="1" smtClean="0">
                <a:latin typeface="+mn-lt"/>
                <a:ea typeface="ＭＳ Ｐゴシック" charset="0"/>
                <a:cs typeface="Arial" panose="020B0604020202020204" pitchFamily="34" charset="0"/>
              </a:rPr>
              <a:t>trm</a:t>
            </a: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 (transmission function/IERF)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*.</a:t>
            </a:r>
            <a:r>
              <a:rPr lang="en-GB" altLang="de-DE" sz="2133" dirty="0" err="1" smtClean="0">
                <a:latin typeface="+mn-lt"/>
                <a:ea typeface="ＭＳ Ｐゴシック" charset="0"/>
                <a:cs typeface="Arial" panose="020B0604020202020204" pitchFamily="34" charset="0"/>
              </a:rPr>
              <a:t>cro</a:t>
            </a: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 (inelastic scattering electron cross section/IESCS)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*.</a:t>
            </a:r>
            <a:r>
              <a:rPr lang="en-GB" altLang="de-DE" sz="2133" dirty="0" err="1" smtClean="0">
                <a:latin typeface="+mn-lt"/>
                <a:ea typeface="ＭＳ Ｐゴシック" charset="0"/>
                <a:cs typeface="Arial" panose="020B0604020202020204" pitchFamily="34" charset="0"/>
              </a:rPr>
              <a:t>pai</a:t>
            </a: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 (two quantified regions, loadable for T(E) estimation) </a:t>
            </a:r>
          </a:p>
          <a:p>
            <a:pPr defTabSz="609585">
              <a:lnSpc>
                <a:spcPct val="110000"/>
              </a:lnSpc>
              <a:defRPr/>
            </a:pPr>
            <a:endParaRPr lang="en-GB" altLang="de-DE" sz="3200" dirty="0" smtClean="0">
              <a:latin typeface="+mn-lt"/>
              <a:ea typeface="ＭＳ Ｐゴシック" charset="0"/>
              <a:cs typeface="Arial" panose="020B0604020202020204" pitchFamily="34" charset="0"/>
            </a:endParaRP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modifiable and expandable by user</a:t>
            </a:r>
            <a:endParaRPr lang="en-GB" altLang="de-DE" sz="2133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Pfeil nach unten 9"/>
          <p:cNvSpPr/>
          <p:nvPr/>
        </p:nvSpPr>
        <p:spPr>
          <a:xfrm>
            <a:off x="2233613" y="4848225"/>
            <a:ext cx="527050" cy="584200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52230" name="Inhaltsplatzhalter 2"/>
          <p:cNvSpPr txBox="1">
            <a:spLocks/>
          </p:cNvSpPr>
          <p:nvPr/>
        </p:nvSpPr>
        <p:spPr bwMode="auto">
          <a:xfrm>
            <a:off x="1412875" y="6329363"/>
            <a:ext cx="69850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110000"/>
              </a:lnSpc>
              <a:spcBef>
                <a:spcPct val="20000"/>
              </a:spcBef>
              <a:buClr>
                <a:srgbClr val="D8413E"/>
              </a:buClr>
              <a:buFont typeface="Symbol" pitchFamily="18" charset="2"/>
              <a:buNone/>
            </a:pPr>
            <a:endParaRPr lang="de-DE" sz="16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36538" y="388938"/>
            <a:ext cx="8234362" cy="5556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6. modification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672D42A-2CD8-4FE3-834A-225C8977EC15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31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53251" name="Inhaltsplatzhalter 2"/>
          <p:cNvSpPr>
            <a:spLocks noGrp="1"/>
          </p:cNvSpPr>
          <p:nvPr>
            <p:ph idx="1"/>
          </p:nvPr>
        </p:nvSpPr>
        <p:spPr bwMode="auto">
          <a:xfrm>
            <a:off x="-376080" y="887413"/>
            <a:ext cx="8234363" cy="45894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b="1" dirty="0" smtClean="0">
                <a:latin typeface="Arial" charset="0"/>
                <a:cs typeface="Times New Roman" pitchFamily="18" charset="0"/>
              </a:rPr>
              <a:t>Edit Parameters Standard Windows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b="1" dirty="0" smtClean="0">
                <a:latin typeface="Arial" charset="0"/>
                <a:cs typeface="Times New Roman" pitchFamily="18" charset="0"/>
              </a:rPr>
              <a:t>Reduction/Expansion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dirty="0" smtClean="0">
                <a:latin typeface="Arial" charset="0"/>
                <a:cs typeface="Times New Roman" pitchFamily="18" charset="0"/>
              </a:rPr>
              <a:t>Differentiation/Integration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dirty="0" smtClean="0">
                <a:latin typeface="Arial" charset="0"/>
                <a:cs typeface="Times New Roman" pitchFamily="18" charset="0"/>
              </a:rPr>
              <a:t>Smoothing/Spike Correction/Mirror on x-axis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b="1" dirty="0" smtClean="0">
                <a:latin typeface="Arial" charset="0"/>
                <a:cs typeface="Times New Roman" pitchFamily="18" charset="0"/>
              </a:rPr>
              <a:t>Normalization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dirty="0" smtClean="0">
                <a:latin typeface="Arial" charset="0"/>
                <a:cs typeface="Times New Roman" pitchFamily="18" charset="0"/>
              </a:rPr>
              <a:t>Spectrum Manipulation (Energy Shift/Correct Intensity)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dirty="0" smtClean="0">
                <a:latin typeface="Arial" charset="0"/>
                <a:cs typeface="Times New Roman" pitchFamily="18" charset="0"/>
              </a:rPr>
              <a:t>Spectrum Operation</a:t>
            </a:r>
            <a:br>
              <a:rPr lang="en-US" altLang="de-DE" sz="1900" dirty="0" smtClean="0">
                <a:latin typeface="Arial" charset="0"/>
                <a:cs typeface="Times New Roman" pitchFamily="18" charset="0"/>
              </a:rPr>
            </a:br>
            <a:r>
              <a:rPr lang="en-US" altLang="de-DE" sz="1900" dirty="0" smtClean="0">
                <a:latin typeface="Arial" charset="0"/>
                <a:cs typeface="Times New Roman" pitchFamily="18" charset="0"/>
              </a:rPr>
              <a:t>(Addition/Subtraction/Multiplication/Division)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b="1" dirty="0" smtClean="0">
                <a:latin typeface="Arial" charset="0"/>
                <a:cs typeface="Times New Roman" pitchFamily="18" charset="0"/>
              </a:rPr>
              <a:t>Calculate/Subtract Background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b="1" dirty="0" smtClean="0">
                <a:latin typeface="Arial" charset="0"/>
                <a:cs typeface="Times New Roman" pitchFamily="18" charset="0"/>
              </a:rPr>
              <a:t>Subtract Satellite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b="1" dirty="0" smtClean="0">
                <a:latin typeface="Arial" charset="0"/>
                <a:cs typeface="Times New Roman" pitchFamily="18" charset="0"/>
              </a:rPr>
              <a:t>Charge Correction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dirty="0" smtClean="0">
                <a:latin typeface="Arial" charset="0"/>
                <a:cs typeface="Times New Roman" pitchFamily="18" charset="0"/>
              </a:rPr>
              <a:t>Correction with IERF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dirty="0" smtClean="0">
                <a:latin typeface="Arial" charset="0"/>
                <a:cs typeface="Times New Roman" pitchFamily="18" charset="0"/>
              </a:rPr>
              <a:t>Undo (up to hundred modification and design steps step)</a:t>
            </a:r>
          </a:p>
          <a:p>
            <a:pPr marL="1103313" indent="-379413" eaLnBrk="1" hangingPunct="1">
              <a:buFont typeface="Symbol" pitchFamily="18" charset="2"/>
              <a:buChar char="-"/>
            </a:pPr>
            <a:r>
              <a:rPr lang="en-US" altLang="de-DE" sz="1900" dirty="0" err="1" smtClean="0">
                <a:latin typeface="Arial" charset="0"/>
                <a:cs typeface="Times New Roman" pitchFamily="18" charset="0"/>
              </a:rPr>
              <a:t>Programme</a:t>
            </a:r>
            <a:r>
              <a:rPr lang="en-US" altLang="de-DE" sz="1900" dirty="0" smtClean="0">
                <a:latin typeface="Arial" charset="0"/>
                <a:cs typeface="Times New Roman" pitchFamily="18" charset="0"/>
              </a:rPr>
              <a:t>-Internal Copying/Insertion (</a:t>
            </a:r>
            <a:r>
              <a:rPr lang="de-DE" altLang="de-DE" sz="1900" dirty="0" err="1" smtClean="0">
                <a:latin typeface="Arial" charset="0"/>
                <a:cs typeface="Times New Roman" pitchFamily="18" charset="0"/>
              </a:rPr>
              <a:t>transfer</a:t>
            </a:r>
            <a:r>
              <a:rPr lang="de-DE" altLang="de-DE" sz="1900" dirty="0" smtClean="0">
                <a:latin typeface="Arial" charset="0"/>
                <a:cs typeface="Times New Roman" pitchFamily="18" charset="0"/>
              </a:rPr>
              <a:t> </a:t>
            </a:r>
            <a:r>
              <a:rPr lang="de-DE" altLang="de-DE" sz="1900" dirty="0" err="1" smtClean="0">
                <a:latin typeface="Arial" charset="0"/>
                <a:cs typeface="Times New Roman" pitchFamily="18" charset="0"/>
              </a:rPr>
              <a:t>of</a:t>
            </a:r>
            <a:r>
              <a:rPr lang="de-DE" altLang="de-DE" sz="1900" dirty="0" smtClean="0">
                <a:latin typeface="Arial" charset="0"/>
                <a:cs typeface="Times New Roman" pitchFamily="18" charset="0"/>
              </a:rPr>
              <a:t> </a:t>
            </a:r>
            <a:r>
              <a:rPr lang="de-DE" altLang="de-DE" sz="1900" dirty="0" err="1" smtClean="0">
                <a:latin typeface="Arial" charset="0"/>
                <a:cs typeface="Times New Roman" pitchFamily="18" charset="0"/>
              </a:rPr>
              <a:t>spectra</a:t>
            </a:r>
            <a:r>
              <a:rPr lang="de-DE" altLang="de-DE" sz="1900" dirty="0" smtClean="0">
                <a:latin typeface="Arial" charset="0"/>
                <a:cs typeface="Times New Roman" pitchFamily="18" charset="0"/>
              </a:rPr>
              <a:t> </a:t>
            </a:r>
            <a:r>
              <a:rPr lang="de-DE" altLang="de-DE" sz="1900" dirty="0" err="1" smtClean="0">
                <a:latin typeface="Arial" charset="0"/>
                <a:cs typeface="Times New Roman" pitchFamily="18" charset="0"/>
              </a:rPr>
              <a:t>using</a:t>
            </a:r>
            <a:r>
              <a:rPr lang="de-DE" altLang="de-DE" sz="1900" dirty="0" smtClean="0">
                <a:latin typeface="Arial" charset="0"/>
                <a:cs typeface="Times New Roman" pitchFamily="18" charset="0"/>
              </a:rPr>
              <a:t> </a:t>
            </a:r>
            <a:r>
              <a:rPr lang="de-DE" altLang="de-DE" sz="1900" dirty="0" err="1" smtClean="0">
                <a:latin typeface="Arial" charset="0"/>
                <a:cs typeface="Times New Roman" pitchFamily="18" charset="0"/>
              </a:rPr>
              <a:t>two</a:t>
            </a:r>
            <a:r>
              <a:rPr lang="de-DE" altLang="de-DE" sz="1900" dirty="0" smtClean="0">
                <a:latin typeface="Arial" charset="0"/>
                <a:cs typeface="Times New Roman" pitchFamily="18" charset="0"/>
              </a:rPr>
              <a:t> </a:t>
            </a:r>
            <a:r>
              <a:rPr lang="de-DE" altLang="de-DE" sz="1900" dirty="0" err="1" smtClean="0">
                <a:latin typeface="Arial" charset="0"/>
                <a:cs typeface="Times New Roman" pitchFamily="18" charset="0"/>
              </a:rPr>
              <a:t>activated</a:t>
            </a:r>
            <a:r>
              <a:rPr lang="de-DE" altLang="de-DE" sz="1900" dirty="0" smtClean="0">
                <a:latin typeface="Arial" charset="0"/>
                <a:cs typeface="Times New Roman" pitchFamily="18" charset="0"/>
              </a:rPr>
              <a:t> UNIFIT </a:t>
            </a:r>
            <a:r>
              <a:rPr lang="de-DE" altLang="de-DE" sz="1900" dirty="0" err="1" smtClean="0">
                <a:latin typeface="Arial" charset="0"/>
                <a:cs typeface="Times New Roman" pitchFamily="18" charset="0"/>
              </a:rPr>
              <a:t>programms</a:t>
            </a:r>
            <a:r>
              <a:rPr lang="de-DE" altLang="de-DE" sz="1900" dirty="0" smtClean="0">
                <a:latin typeface="Arial" charset="0"/>
                <a:cs typeface="Times New Roman" pitchFamily="18" charset="0"/>
              </a:rPr>
              <a:t>)</a:t>
            </a:r>
            <a:endParaRPr lang="en-US" altLang="de-DE" sz="1900" dirty="0" smtClean="0">
              <a:latin typeface="Arial" charset="0"/>
              <a:cs typeface="Times New Roman" pitchFamily="18" charset="0"/>
            </a:endParaRPr>
          </a:p>
          <a:p>
            <a:pPr marL="1103313" indent="-379413" eaLnBrk="1" hangingPunct="1">
              <a:buFont typeface="Symbol" pitchFamily="18" charset="2"/>
              <a:buChar char="-"/>
            </a:pPr>
            <a:endParaRPr lang="en-US" altLang="de-DE" sz="2000" dirty="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060689" y="4581012"/>
            <a:ext cx="1965325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en-GB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from UNIFIT </a:t>
            </a:r>
            <a:r>
              <a:rPr lang="en-GB" altLang="de-DE" sz="2133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2023</a:t>
            </a:r>
            <a:endParaRPr lang="en-GB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6. modification – Edit (Acquisition) 			Parameters of Standard Windows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39CE4B3-C629-451B-AFB0-15342EDE83FC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32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Annotation/Design → Edit Parameters Standard Windows</a:t>
            </a:r>
            <a:endParaRPr lang="de-DE" sz="1600" i="1" dirty="0">
              <a:latin typeface="+mj-lt"/>
              <a:ea typeface="ＭＳ Ｐゴシック" charset="0"/>
            </a:endParaRPr>
          </a:p>
        </p:txBody>
      </p:sp>
      <p:pic>
        <p:nvPicPr>
          <p:cNvPr id="54277" name="Picture 2" descr="E:\Users\Huth\Documents\03 Zeug\UNIFIT\UNIFIT 2018\Bilder UNIFIT 2018\edit parameters standard windows.JPG"/>
          <p:cNvPicPr>
            <a:picLocks noChangeAspect="1" noChangeArrowheads="1"/>
          </p:cNvPicPr>
          <p:nvPr/>
        </p:nvPicPr>
        <p:blipFill>
          <a:blip r:embed="rId3"/>
          <a:srcRect b="34679"/>
          <a:stretch>
            <a:fillRect/>
          </a:stretch>
        </p:blipFill>
        <p:spPr bwMode="auto">
          <a:xfrm>
            <a:off x="2141538" y="1455738"/>
            <a:ext cx="4841875" cy="478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2097335" y="5381439"/>
            <a:ext cx="4921019" cy="852379"/>
          </a:xfrm>
          <a:prstGeom prst="rect">
            <a:avLst/>
          </a:prstGeom>
          <a:gradFill>
            <a:gsLst>
              <a:gs pos="50000">
                <a:srgbClr val="FFFFFF">
                  <a:alpha val="9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de-DE" sz="2667" dirty="0" smtClean="0">
                <a:latin typeface="Arial" panose="020B0604020202020204" pitchFamily="34" charset="0"/>
                <a:cs typeface="Arial" panose="020B0604020202020204" pitchFamily="34" charset="0"/>
              </a:rPr>
              <a:t>. Modification – Edit (Acquisition) 			Parameters of Standard Windows</a:t>
            </a:r>
            <a:endParaRPr lang="en-GB" altLang="de-DE" sz="2667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467BE81-2A7C-40B5-BF68-18F8FA04C52D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33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Annotation/Design → Edit Parameters Standard Windows</a:t>
            </a:r>
            <a:endParaRPr lang="de-DE" sz="1600" i="1" dirty="0">
              <a:latin typeface="+mj-lt"/>
              <a:ea typeface="ＭＳ Ｐゴシック" charset="0"/>
            </a:endParaRPr>
          </a:p>
        </p:txBody>
      </p:sp>
      <p:pic>
        <p:nvPicPr>
          <p:cNvPr id="56325" name="Picture 2" descr="E:\Users\Huth\Desktop\Bilder UNIFIT 2018\edit parameters standard windows - spektrenauswah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1320800"/>
            <a:ext cx="660241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3" descr="E:\Users\Huth\Desktop\Bilder UNIFIT 2018\edit parameters standard windows - fill wit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425" y="1320800"/>
            <a:ext cx="202088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3200400" y="5965825"/>
            <a:ext cx="720725" cy="261938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2" name="Pfeil nach unten 11"/>
          <p:cNvSpPr/>
          <p:nvPr/>
        </p:nvSpPr>
        <p:spPr>
          <a:xfrm rot="16200000">
            <a:off x="6656388" y="2301875"/>
            <a:ext cx="388937" cy="468313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595938" y="1320800"/>
            <a:ext cx="1195387" cy="379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de-DE" sz="1867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de-DE" sz="1867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49263" y="330200"/>
            <a:ext cx="8234362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6. modification 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Reduction/expansion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6EB7158-C506-4511-88F3-86D1E073F6CD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34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Modify → </a:t>
            </a:r>
            <a:r>
              <a:rPr lang="de-DE" sz="1600" i="1" dirty="0" err="1">
                <a:ea typeface="ＭＳ Ｐゴシック" charset="0"/>
              </a:rPr>
              <a:t>Reduction</a:t>
            </a:r>
            <a:r>
              <a:rPr lang="de-DE" sz="1600" i="1" dirty="0">
                <a:ea typeface="ＭＳ Ｐゴシック" charset="0"/>
              </a:rPr>
              <a:t>/Expansion </a:t>
            </a:r>
            <a:r>
              <a:rPr lang="de-DE" sz="1600" dirty="0" err="1">
                <a:ea typeface="ＭＳ Ｐゴシック" charset="0"/>
              </a:rPr>
              <a:t>or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pic>
        <p:nvPicPr>
          <p:cNvPr id="58373" name="Picture 4" descr="E:\Users\Huth\Desktop\Bilder UNIFIT 2018\BTO-Ba3d-L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1519238"/>
            <a:ext cx="48006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E:\Users\Huth\Desktop\Bilder UNIFIT 2018\BTO-Ba3d-S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9075" y="3814763"/>
            <a:ext cx="4799013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6" descr="E:\Users\Huth\Desktop\Bilder UNIFIT 2018\reduc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6364288"/>
            <a:ext cx="3206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ogen 4"/>
          <p:cNvSpPr/>
          <p:nvPr/>
        </p:nvSpPr>
        <p:spPr>
          <a:xfrm>
            <a:off x="4581525" y="2447925"/>
            <a:ext cx="1919288" cy="1920875"/>
          </a:xfrm>
          <a:prstGeom prst="arc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9" name="Bogen 18"/>
          <p:cNvSpPr/>
          <p:nvPr/>
        </p:nvSpPr>
        <p:spPr>
          <a:xfrm rot="10800000">
            <a:off x="2560638" y="3265488"/>
            <a:ext cx="1920875" cy="1920875"/>
          </a:xfrm>
          <a:prstGeom prst="arc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58378" name="Textfeld 19"/>
          <p:cNvSpPr txBox="1">
            <a:spLocks noChangeArrowheads="1"/>
          </p:cNvSpPr>
          <p:nvPr/>
        </p:nvSpPr>
        <p:spPr bwMode="auto">
          <a:xfrm>
            <a:off x="1095375" y="1541463"/>
            <a:ext cx="1377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chemeClr val="accent1"/>
                </a:solidFill>
                <a:latin typeface="Arial" charset="0"/>
              </a:rPr>
              <a:t>wide range </a:t>
            </a:r>
          </a:p>
          <a:p>
            <a:pPr eaLnBrk="0" hangingPunct="0"/>
            <a:r>
              <a:rPr lang="de-DE">
                <a:solidFill>
                  <a:schemeClr val="accent1"/>
                </a:solidFill>
                <a:latin typeface="Arial" charset="0"/>
              </a:rPr>
              <a:t>spectra</a:t>
            </a:r>
          </a:p>
        </p:txBody>
      </p:sp>
      <p:sp>
        <p:nvSpPr>
          <p:cNvPr id="58379" name="Textfeld 20"/>
          <p:cNvSpPr txBox="1">
            <a:spLocks noChangeArrowheads="1"/>
          </p:cNvSpPr>
          <p:nvPr/>
        </p:nvSpPr>
        <p:spPr bwMode="auto">
          <a:xfrm>
            <a:off x="4605338" y="3836988"/>
            <a:ext cx="1831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>
                <a:solidFill>
                  <a:schemeClr val="accent1"/>
                </a:solidFill>
                <a:latin typeface="Arial" charset="0"/>
              </a:rPr>
              <a:t>short range spectra</a:t>
            </a:r>
          </a:p>
        </p:txBody>
      </p:sp>
      <p:sp>
        <p:nvSpPr>
          <p:cNvPr id="58380" name="Textfeld 21"/>
          <p:cNvSpPr txBox="1">
            <a:spLocks noChangeArrowheads="1"/>
          </p:cNvSpPr>
          <p:nvPr/>
        </p:nvSpPr>
        <p:spPr bwMode="auto">
          <a:xfrm>
            <a:off x="6677025" y="2720975"/>
            <a:ext cx="1222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chemeClr val="accent1"/>
                </a:solidFill>
                <a:latin typeface="Arial" charset="0"/>
              </a:rPr>
              <a:t>Reduction</a:t>
            </a:r>
          </a:p>
        </p:txBody>
      </p:sp>
      <p:sp>
        <p:nvSpPr>
          <p:cNvPr id="58381" name="Textfeld 22"/>
          <p:cNvSpPr txBox="1">
            <a:spLocks noChangeArrowheads="1"/>
          </p:cNvSpPr>
          <p:nvPr/>
        </p:nvSpPr>
        <p:spPr bwMode="auto">
          <a:xfrm>
            <a:off x="2700338" y="4251325"/>
            <a:ext cx="1262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chemeClr val="accent1"/>
                </a:solidFill>
                <a:latin typeface="Arial" charset="0"/>
              </a:rPr>
              <a:t>Expansion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994525" y="128588"/>
            <a:ext cx="198437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BTO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STO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3689350" y="1541463"/>
            <a:ext cx="0" cy="1920875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4648200" y="1541463"/>
            <a:ext cx="0" cy="1920875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Inhaltsplatzhalter 2"/>
          <p:cNvSpPr>
            <a:spLocks noGrp="1"/>
          </p:cNvSpPr>
          <p:nvPr>
            <p:ph idx="1"/>
          </p:nvPr>
        </p:nvSpPr>
        <p:spPr>
          <a:xfrm>
            <a:off x="6346825" y="825500"/>
            <a:ext cx="2716213" cy="1582738"/>
          </a:xfrm>
        </p:spPr>
        <p:txBody>
          <a:bodyPr/>
          <a:lstStyle/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600" b="1" cap="smal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</a:t>
            </a:r>
            <a:endParaRPr lang="en-GB" altLang="de-DE" sz="16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marker lines can be defined or removed using Pop-Up operations. Displayed marker lines can be shifted with the mouse.  </a:t>
            </a: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endParaRPr lang="de-DE" altLang="de-D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Inhaltsplatzhalter 2"/>
          <p:cNvSpPr txBox="1">
            <a:spLocks/>
          </p:cNvSpPr>
          <p:nvPr/>
        </p:nvSpPr>
        <p:spPr>
          <a:xfrm>
            <a:off x="155575" y="4545013"/>
            <a:ext cx="2716213" cy="1582737"/>
          </a:xfrm>
          <a:prstGeom prst="rect">
            <a:avLst/>
          </a:prstGeom>
        </p:spPr>
        <p:txBody>
          <a:bodyPr/>
          <a:lstStyle>
            <a:lvl1pPr marL="359824" indent="-359824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4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952476" indent="-342891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547245" indent="-328076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2156830" indent="-328076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751598" indent="-313259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2133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600" b="1" cap="smal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</a:t>
            </a:r>
            <a:endParaRPr lang="en-GB" altLang="de-DE" sz="16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popup menu of standard windows with and without plotted reduction lines is different!</a:t>
            </a:r>
            <a:endParaRPr lang="de-DE" altLang="de-D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EDD18BA-3314-42CC-9D7D-E50A099005CF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35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Modify → Differentiation/Integration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60420" name="Textfeld 21"/>
          <p:cNvSpPr txBox="1">
            <a:spLocks noChangeArrowheads="1"/>
          </p:cNvSpPr>
          <p:nvPr/>
        </p:nvSpPr>
        <p:spPr bwMode="auto">
          <a:xfrm>
            <a:off x="7850188" y="2500313"/>
            <a:ext cx="1274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chemeClr val="accent1"/>
                </a:solidFill>
                <a:latin typeface="Arial" charset="0"/>
              </a:rPr>
              <a:t>Integration</a:t>
            </a:r>
          </a:p>
        </p:txBody>
      </p:sp>
      <p:sp>
        <p:nvSpPr>
          <p:cNvPr id="60421" name="Textfeld 20"/>
          <p:cNvSpPr txBox="1">
            <a:spLocks noChangeArrowheads="1"/>
          </p:cNvSpPr>
          <p:nvPr/>
        </p:nvSpPr>
        <p:spPr bwMode="auto">
          <a:xfrm>
            <a:off x="17463" y="2579688"/>
            <a:ext cx="2163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>
                <a:solidFill>
                  <a:schemeClr val="accent1"/>
                </a:solidFill>
                <a:latin typeface="Arial" charset="0"/>
              </a:rPr>
              <a:t>Differentiation</a:t>
            </a:r>
          </a:p>
        </p:txBody>
      </p:sp>
      <p:pic>
        <p:nvPicPr>
          <p:cNvPr id="60422" name="Picture 10" descr="E:\Users\Huth\Desktop\Bilder UNIFIT 2018\BTO-Ba3d-L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5713" y="1514475"/>
            <a:ext cx="4319587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11" descr="E:\Users\Huth\Desktop\Bilder UNIFIT 2018\BTO-Ba3d-LR-dif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" y="3860800"/>
            <a:ext cx="4319588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12" descr="E:\Users\Huth\Desktop\Bilder UNIFIT 2018\BTO-Ba3d-LR-in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7725" y="3860800"/>
            <a:ext cx="4321175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Textfeld 19"/>
          <p:cNvSpPr txBox="1">
            <a:spLocks noChangeArrowheads="1"/>
          </p:cNvSpPr>
          <p:nvPr/>
        </p:nvSpPr>
        <p:spPr bwMode="auto">
          <a:xfrm>
            <a:off x="3133725" y="1616075"/>
            <a:ext cx="92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chemeClr val="accent1"/>
                </a:solidFill>
                <a:latin typeface="Arial" charset="0"/>
              </a:rPr>
              <a:t>original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406400"/>
            <a:ext cx="8234363" cy="1011238"/>
          </a:xfrm>
          <a:prstGeom prst="rect">
            <a:avLst/>
          </a:prstGeom>
        </p:spPr>
        <p:txBody>
          <a:bodyPr/>
          <a:lstStyle/>
          <a:p>
            <a:pPr defTabSz="609585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6. modification 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Differentiation/Integration</a:t>
            </a:r>
            <a:endParaRPr lang="en-GB" sz="2667" u="sng" dirty="0"/>
          </a:p>
        </p:txBody>
      </p:sp>
      <p:sp>
        <p:nvSpPr>
          <p:cNvPr id="30" name="Bogen 29"/>
          <p:cNvSpPr/>
          <p:nvPr/>
        </p:nvSpPr>
        <p:spPr>
          <a:xfrm>
            <a:off x="6142038" y="2447925"/>
            <a:ext cx="1919287" cy="1920875"/>
          </a:xfrm>
          <a:prstGeom prst="arc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31" name="Bogen 30"/>
          <p:cNvSpPr/>
          <p:nvPr/>
        </p:nvSpPr>
        <p:spPr>
          <a:xfrm rot="16200000">
            <a:off x="1412875" y="2447925"/>
            <a:ext cx="1920875" cy="1920875"/>
          </a:xfrm>
          <a:prstGeom prst="arc">
            <a:avLst/>
          </a:prstGeom>
          <a:ln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>
            <a:off x="6994525" y="128588"/>
            <a:ext cx="198437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BTO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STO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-47625" y="1328738"/>
            <a:ext cx="2714625" cy="903287"/>
          </a:xfrm>
        </p:spPr>
        <p:txBody>
          <a:bodyPr/>
          <a:lstStyle/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600" b="1" cap="smal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</a:t>
            </a:r>
            <a:endParaRPr lang="en-GB" altLang="de-DE" sz="16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09585">
              <a:buFont typeface="Symbol" charset="2"/>
              <a:buNone/>
              <a:defRPr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Result depends from the number of Average Points!</a:t>
            </a:r>
            <a:endParaRPr lang="de-DE" altLang="de-D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253E925-0645-46D5-9063-64113F3D8B28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36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Modify → </a:t>
            </a:r>
            <a:r>
              <a:rPr lang="de-DE" sz="1600" i="1" dirty="0" err="1">
                <a:ea typeface="ＭＳ Ｐゴシック" charset="0"/>
              </a:rPr>
              <a:t>Spectrum</a:t>
            </a:r>
            <a:r>
              <a:rPr lang="de-DE" sz="1600" i="1" dirty="0">
                <a:ea typeface="ＭＳ Ｐゴシック" charset="0"/>
              </a:rPr>
              <a:t> Operation → Addition/</a:t>
            </a:r>
            <a:r>
              <a:rPr lang="de-DE" sz="1600" i="1" dirty="0" err="1">
                <a:ea typeface="ＭＳ Ｐゴシック" charset="0"/>
              </a:rPr>
              <a:t>Subtraction</a:t>
            </a:r>
            <a:r>
              <a:rPr lang="de-DE" sz="1600" i="1" dirty="0">
                <a:ea typeface="ＭＳ Ｐゴシック" charset="0"/>
              </a:rPr>
              <a:t> 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30200" y="296863"/>
            <a:ext cx="8234363" cy="1011237"/>
          </a:xfrm>
          <a:prstGeom prst="rect">
            <a:avLst/>
          </a:prstGeom>
        </p:spPr>
        <p:txBody>
          <a:bodyPr/>
          <a:lstStyle/>
          <a:p>
            <a:pPr defTabSz="609585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6. modification 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Addition/Subtraction</a:t>
            </a:r>
            <a:endParaRPr lang="en-GB" sz="667" u="sng" dirty="0"/>
          </a:p>
        </p:txBody>
      </p:sp>
      <p:pic>
        <p:nvPicPr>
          <p:cNvPr id="62469" name="Picture 4" descr="E:\Users\Huth\Desktop\Bilder UNIFIT 2018\subtrac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763" y="3840163"/>
            <a:ext cx="4319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 descr="E:\Users\Huth\Desktop\Bilder UNIFIT 2018\ZFO Fe 3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1512888"/>
            <a:ext cx="4321175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 descr="E:\Users\Huth\Desktop\Bilder UNIFIT 2018\additio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338" y="3840163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9" descr="E:\Users\Huth\Desktop\Bilder UNIFIT 2018\Fe3O4 Fe 3p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03763" y="1512888"/>
            <a:ext cx="4319587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Textfeld 20"/>
          <p:cNvSpPr txBox="1">
            <a:spLocks noChangeArrowheads="1"/>
          </p:cNvSpPr>
          <p:nvPr/>
        </p:nvSpPr>
        <p:spPr bwMode="auto">
          <a:xfrm>
            <a:off x="868363" y="1531938"/>
            <a:ext cx="1824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Spectrum 1</a:t>
            </a:r>
          </a:p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ZnFe</a:t>
            </a:r>
            <a:r>
              <a:rPr lang="de-DE" sz="1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de-DE" sz="1600">
                <a:solidFill>
                  <a:schemeClr val="accent1"/>
                </a:solidFill>
                <a:latin typeface="Arial" charset="0"/>
              </a:rPr>
              <a:t>O</a:t>
            </a:r>
            <a:r>
              <a:rPr lang="de-DE" sz="1600" baseline="-25000">
                <a:solidFill>
                  <a:schemeClr val="accent1"/>
                </a:solidFill>
                <a:latin typeface="Arial" charset="0"/>
              </a:rPr>
              <a:t>4</a:t>
            </a:r>
          </a:p>
        </p:txBody>
      </p:sp>
      <p:sp>
        <p:nvSpPr>
          <p:cNvPr id="62474" name="Textfeld 23"/>
          <p:cNvSpPr txBox="1">
            <a:spLocks noChangeArrowheads="1"/>
          </p:cNvSpPr>
          <p:nvPr/>
        </p:nvSpPr>
        <p:spPr bwMode="auto">
          <a:xfrm>
            <a:off x="5284788" y="1531938"/>
            <a:ext cx="1824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Spectrum 2</a:t>
            </a:r>
          </a:p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Fe</a:t>
            </a:r>
            <a:r>
              <a:rPr lang="de-DE" sz="1600" baseline="-2500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de-DE" sz="1600">
                <a:solidFill>
                  <a:schemeClr val="accent1"/>
                </a:solidFill>
                <a:latin typeface="Arial" charset="0"/>
              </a:rPr>
              <a:t>O</a:t>
            </a:r>
            <a:r>
              <a:rPr lang="de-DE" sz="1600" baseline="-25000">
                <a:solidFill>
                  <a:schemeClr val="accent1"/>
                </a:solidFill>
                <a:latin typeface="Arial" charset="0"/>
              </a:rPr>
              <a:t>4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68363" y="3860800"/>
            <a:ext cx="1709737" cy="5635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</a:t>
            </a:r>
          </a:p>
          <a:p>
            <a:pPr defTabSz="609585" eaLnBrk="0" hangingPunct="0">
              <a:defRPr/>
            </a:pPr>
            <a:r>
              <a:rPr lang="de-DE" sz="14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67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67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  <a:r>
              <a:rPr lang="de-DE" sz="14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67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4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62476" name="Textfeld 24"/>
          <p:cNvSpPr txBox="1">
            <a:spLocks noChangeArrowheads="1"/>
          </p:cNvSpPr>
          <p:nvPr/>
        </p:nvSpPr>
        <p:spPr bwMode="auto">
          <a:xfrm>
            <a:off x="5256213" y="3860800"/>
            <a:ext cx="12207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Subtraction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769100" y="128588"/>
            <a:ext cx="2209800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ZnFe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165850" y="842963"/>
            <a:ext cx="2711450" cy="544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585" eaLnBrk="0" hangingPunct="0">
              <a:defRPr/>
            </a:pPr>
            <a:r>
              <a:rPr lang="de-DE" altLang="de-DE" sz="1467" cap="all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1467" cap="all" dirty="0" err="1">
                <a:latin typeface="Arial" panose="020B0604020202020204" pitchFamily="34" charset="0"/>
                <a:cs typeface="Arial" panose="020B0604020202020204" pitchFamily="34" charset="0"/>
              </a:rPr>
              <a:t>Multiplcation</a:t>
            </a:r>
            <a:r>
              <a:rPr lang="de-DE" altLang="de-DE" sz="1467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67" cap="all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467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67" cap="all" dirty="0" err="1"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  <a:r>
              <a:rPr lang="de-DE" altLang="de-DE" sz="1467" cap="all" dirty="0">
                <a:latin typeface="Arial" panose="020B0604020202020204" pitchFamily="34" charset="0"/>
                <a:cs typeface="Arial" panose="020B0604020202020204" pitchFamily="34" charset="0"/>
              </a:rPr>
              <a:t> also </a:t>
            </a:r>
            <a:r>
              <a:rPr lang="de-DE" altLang="de-DE" sz="1467" cap="all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de-DE" altLang="de-DE" sz="1467" cap="al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4267" cap="all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C50F23C-4334-49B9-BAAB-41DCE9BD74C3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37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Modify → </a:t>
            </a:r>
            <a:r>
              <a:rPr lang="de-DE" sz="1600" i="1" dirty="0" err="1">
                <a:ea typeface="ＭＳ Ｐゴシック" charset="0"/>
              </a:rPr>
              <a:t>Calculate</a:t>
            </a:r>
            <a:r>
              <a:rPr lang="de-DE" sz="1600" i="1" dirty="0">
                <a:ea typeface="ＭＳ Ｐゴシック" charset="0"/>
              </a:rPr>
              <a:t> Background </a:t>
            </a:r>
            <a:r>
              <a:rPr lang="de-DE" sz="1600" dirty="0" err="1">
                <a:ea typeface="ＭＳ Ｐゴシック" charset="0"/>
              </a:rPr>
              <a:t>or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Subtract</a:t>
            </a:r>
            <a:r>
              <a:rPr lang="de-DE" sz="1600" i="1" dirty="0">
                <a:ea typeface="ＭＳ Ｐゴシック" charset="0"/>
              </a:rPr>
              <a:t> Background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30200" y="304800"/>
            <a:ext cx="8234363" cy="1011238"/>
          </a:xfrm>
          <a:prstGeom prst="rect">
            <a:avLst/>
          </a:prstGeom>
        </p:spPr>
        <p:txBody>
          <a:bodyPr/>
          <a:lstStyle/>
          <a:p>
            <a:pPr defTabSz="609585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6. modification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Background subtraction</a:t>
            </a:r>
            <a:endParaRPr lang="en-GB" sz="667" u="sng" dirty="0"/>
          </a:p>
        </p:txBody>
      </p:sp>
      <p:sp>
        <p:nvSpPr>
          <p:cNvPr id="26" name="Textfeld 25"/>
          <p:cNvSpPr txBox="1"/>
          <p:nvPr/>
        </p:nvSpPr>
        <p:spPr>
          <a:xfrm>
            <a:off x="6769100" y="128588"/>
            <a:ext cx="2209800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8" name="Picture 2" descr="E:\Users\Huth\Desktop\Bilder UNIFIT 2018\Fe3O4 Fe 3p linea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3" descr="E:\Users\Huth\Desktop\Bilder UNIFIT 2018\Fe3O4 Fe 3p shirley su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3763" y="3840163"/>
            <a:ext cx="4319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4" descr="E:\Users\Huth\Desktop\Bilder UNIFIT 2018\Fe3O4 Fe 3p shirle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3763" y="1511300"/>
            <a:ext cx="4319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5" descr="E:\Users\Huth\Desktop\Bilder UNIFIT 2018\Fe3O4 Fe 3p linear sub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338" y="3840163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0"/>
          <p:cNvSpPr txBox="1"/>
          <p:nvPr/>
        </p:nvSpPr>
        <p:spPr>
          <a:xfrm>
            <a:off x="838200" y="2716213"/>
            <a:ext cx="21478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subtracting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linear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de-DE" sz="1600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68363" y="3862388"/>
            <a:ext cx="21478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subtracting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linear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de-DE" sz="1600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245100" y="2716213"/>
            <a:ext cx="21478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subtracting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Shirley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de-DE" sz="1600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226050" y="3859213"/>
            <a:ext cx="2147888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subtracting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Shirley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de-DE" sz="1600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feil nach unten 28"/>
          <p:cNvSpPr/>
          <p:nvPr/>
        </p:nvSpPr>
        <p:spPr>
          <a:xfrm>
            <a:off x="3949700" y="3605213"/>
            <a:ext cx="390525" cy="468312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30" name="Pfeil nach unten 29"/>
          <p:cNvSpPr/>
          <p:nvPr/>
        </p:nvSpPr>
        <p:spPr>
          <a:xfrm>
            <a:off x="8356600" y="3605213"/>
            <a:ext cx="390525" cy="468312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3424238" y="5100638"/>
            <a:ext cx="1279525" cy="682625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E:\Users\Huth\Desktop\Bilder UNIFIT 2018\BTO-Ba3d-LR-mit satelliten zum abziehe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763" y="1511300"/>
            <a:ext cx="4354512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5A25895-3462-40CF-B8CD-0A4DB271329A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38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Modify → </a:t>
            </a:r>
            <a:r>
              <a:rPr lang="de-DE" sz="1600" i="1" dirty="0" err="1">
                <a:ea typeface="ＭＳ Ｐゴシック" charset="0"/>
              </a:rPr>
              <a:t>Subtract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Satellite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dirty="0" err="1">
                <a:ea typeface="ＭＳ Ｐゴシック" charset="0"/>
              </a:rPr>
              <a:t>and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Preferences</a:t>
            </a:r>
            <a:r>
              <a:rPr lang="de-DE" sz="1600" i="1" dirty="0">
                <a:ea typeface="ＭＳ Ｐゴシック" charset="0"/>
              </a:rPr>
              <a:t> → </a:t>
            </a:r>
            <a:r>
              <a:rPr lang="de-DE" sz="1600" i="1" dirty="0" err="1">
                <a:ea typeface="ＭＳ Ｐゴシック" charset="0"/>
              </a:rPr>
              <a:t>Satellite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Selection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9400" y="363538"/>
            <a:ext cx="8234363" cy="1012825"/>
          </a:xfrm>
          <a:prstGeom prst="rect">
            <a:avLst/>
          </a:prstGeom>
        </p:spPr>
        <p:txBody>
          <a:bodyPr/>
          <a:lstStyle/>
          <a:p>
            <a:pPr defTabSz="609585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6. modification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Subtract Satellite</a:t>
            </a:r>
            <a:endParaRPr lang="en-GB" sz="667" u="sng" dirty="0"/>
          </a:p>
        </p:txBody>
      </p:sp>
      <p:sp>
        <p:nvSpPr>
          <p:cNvPr id="66566" name="Textfeld 26"/>
          <p:cNvSpPr txBox="1">
            <a:spLocks noChangeArrowheads="1"/>
          </p:cNvSpPr>
          <p:nvPr/>
        </p:nvSpPr>
        <p:spPr bwMode="auto">
          <a:xfrm>
            <a:off x="5256213" y="1533525"/>
            <a:ext cx="21478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satellites to be subtracted</a:t>
            </a:r>
          </a:p>
        </p:txBody>
      </p:sp>
      <p:pic>
        <p:nvPicPr>
          <p:cNvPr id="66567" name="Picture 3" descr="E:\Users\Huth\Desktop\Bilder UNIFIT 2018\BTO-Ba3d-LR-mit satellite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E:\Users\Huth\Desktop\Bilder UNIFIT 2018\BTO-Ba3d-LR-satelliten abgezoge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3763" y="3840163"/>
            <a:ext cx="4319587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Pfeil nach unten 28"/>
          <p:cNvSpPr/>
          <p:nvPr/>
        </p:nvSpPr>
        <p:spPr>
          <a:xfrm rot="-5400000">
            <a:off x="4412456" y="1489870"/>
            <a:ext cx="390525" cy="468312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30" name="Pfeil nach unten 29"/>
          <p:cNvSpPr/>
          <p:nvPr/>
        </p:nvSpPr>
        <p:spPr>
          <a:xfrm>
            <a:off x="8397875" y="3698875"/>
            <a:ext cx="388938" cy="468313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804863" y="1528763"/>
            <a:ext cx="21478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subtraction</a:t>
            </a:r>
            <a:endParaRPr lang="de-DE" sz="1600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216525" y="3859213"/>
            <a:ext cx="2147888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subtraction</a:t>
            </a:r>
            <a:endParaRPr lang="de-DE" sz="1600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3803650" y="2614613"/>
            <a:ext cx="0" cy="4476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3100388" y="2533650"/>
            <a:ext cx="0" cy="449263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6994525" y="976263"/>
            <a:ext cx="198437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BTO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STO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328988" y="1917700"/>
            <a:ext cx="1169987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867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Al K</a:t>
            </a:r>
            <a:r>
              <a:rPr lang="el-GR" sz="1867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α</a:t>
            </a:r>
            <a:r>
              <a:rPr lang="de-DE" sz="1867" baseline="-250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3,4</a:t>
            </a:r>
            <a:r>
              <a:rPr lang="de-DE" sz="1867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satellites</a:t>
            </a:r>
            <a:endParaRPr lang="de-DE" sz="1867" dirty="0">
              <a:solidFill>
                <a:schemeClr val="accent3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8250238" y="2544763"/>
            <a:ext cx="0" cy="4476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7545388" y="2552700"/>
            <a:ext cx="0" cy="4476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8248650" y="4981575"/>
            <a:ext cx="0" cy="44767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7543800" y="4872038"/>
            <a:ext cx="0" cy="44926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6994525" y="71388"/>
            <a:ext cx="1965325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en-GB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from UNIFIT </a:t>
            </a:r>
            <a:r>
              <a:rPr lang="en-GB" altLang="de-DE" sz="2133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2024</a:t>
            </a:r>
            <a:endParaRPr lang="en-GB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4" name="Grafik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9" t="15724" r="16098" b="41046"/>
          <a:stretch>
            <a:fillRect/>
          </a:stretch>
        </p:blipFill>
        <p:spPr bwMode="auto">
          <a:xfrm>
            <a:off x="544344" y="3799284"/>
            <a:ext cx="4004317" cy="236458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FD6CEC1-BAD3-4700-AF34-B76F7D07C2AF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39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Modify → Charge </a:t>
            </a:r>
            <a:r>
              <a:rPr lang="de-DE" sz="1600" i="1" dirty="0" err="1">
                <a:ea typeface="ＭＳ Ｐゴシック" charset="0"/>
              </a:rPr>
              <a:t>Correction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Active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Window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87338" y="330200"/>
            <a:ext cx="8234362" cy="1011238"/>
          </a:xfrm>
          <a:prstGeom prst="rect">
            <a:avLst/>
          </a:prstGeom>
        </p:spPr>
        <p:txBody>
          <a:bodyPr/>
          <a:lstStyle/>
          <a:p>
            <a:pPr defTabSz="609585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6. modification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Charge Correction</a:t>
            </a:r>
            <a:endParaRPr lang="en-GB" sz="667" u="sng" dirty="0"/>
          </a:p>
        </p:txBody>
      </p:sp>
      <p:sp>
        <p:nvSpPr>
          <p:cNvPr id="30" name="Pfeil nach unten 29"/>
          <p:cNvSpPr/>
          <p:nvPr/>
        </p:nvSpPr>
        <p:spPr>
          <a:xfrm>
            <a:off x="6205538" y="2284413"/>
            <a:ext cx="390525" cy="466725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68614" name="Textfeld 20"/>
          <p:cNvSpPr txBox="1">
            <a:spLocks noChangeArrowheads="1"/>
          </p:cNvSpPr>
          <p:nvPr/>
        </p:nvSpPr>
        <p:spPr bwMode="auto">
          <a:xfrm>
            <a:off x="5256213" y="1787525"/>
            <a:ext cx="21478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C 1</a:t>
            </a:r>
            <a:r>
              <a:rPr lang="de-DE" sz="1600" i="1">
                <a:solidFill>
                  <a:schemeClr val="accent1"/>
                </a:solidFill>
                <a:latin typeface="Arial" charset="0"/>
              </a:rPr>
              <a:t>s</a:t>
            </a:r>
            <a:r>
              <a:rPr lang="de-DE" sz="1600">
                <a:solidFill>
                  <a:schemeClr val="accent1"/>
                </a:solidFill>
                <a:latin typeface="Arial" charset="0"/>
              </a:rPr>
              <a:t> at BE 290.4 eV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994525" y="128588"/>
            <a:ext cx="198437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 1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BTO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STO</a:t>
            </a:r>
          </a:p>
        </p:txBody>
      </p:sp>
      <p:pic>
        <p:nvPicPr>
          <p:cNvPr id="68616" name="Picture 2" descr="E:\Users\Huth\Desktop\Bilder UNIFIT 2018\BTO-C1s-C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3840163"/>
            <a:ext cx="4319588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3" descr="E:\Users\Huth\Desktop\Bilder UNIFIT 2018\BTO-C1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725" y="1511300"/>
            <a:ext cx="43195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8" name="Picture 4" descr="E:\Users\Huth\Desktop\Bilder UNIFIT 2018\C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5775" y="2941638"/>
            <a:ext cx="167005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9" name="Textfeld 36"/>
          <p:cNvSpPr txBox="1">
            <a:spLocks noChangeArrowheads="1"/>
          </p:cNvSpPr>
          <p:nvPr/>
        </p:nvSpPr>
        <p:spPr bwMode="auto">
          <a:xfrm>
            <a:off x="5326063" y="5030788"/>
            <a:ext cx="2147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C 1</a:t>
            </a:r>
            <a:r>
              <a:rPr lang="de-DE" sz="1600" i="1">
                <a:solidFill>
                  <a:schemeClr val="accent1"/>
                </a:solidFill>
                <a:latin typeface="Arial" charset="0"/>
              </a:rPr>
              <a:t>s</a:t>
            </a:r>
            <a:r>
              <a:rPr lang="de-DE" sz="1600">
                <a:solidFill>
                  <a:schemeClr val="accent1"/>
                </a:solidFill>
                <a:latin typeface="Arial" charset="0"/>
              </a:rPr>
              <a:t> at BE 285.0 eV</a:t>
            </a:r>
          </a:p>
        </p:txBody>
      </p:sp>
      <p:sp>
        <p:nvSpPr>
          <p:cNvPr id="38" name="Pfeil nach unten 37"/>
          <p:cNvSpPr/>
          <p:nvPr/>
        </p:nvSpPr>
        <p:spPr>
          <a:xfrm>
            <a:off x="6205538" y="4443413"/>
            <a:ext cx="390525" cy="468312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39" name="Ellipse 38"/>
          <p:cNvSpPr/>
          <p:nvPr/>
        </p:nvSpPr>
        <p:spPr>
          <a:xfrm>
            <a:off x="2798763" y="3101975"/>
            <a:ext cx="542925" cy="477838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40" name="Ellipse 39"/>
          <p:cNvSpPr/>
          <p:nvPr/>
        </p:nvSpPr>
        <p:spPr>
          <a:xfrm>
            <a:off x="2798763" y="5410200"/>
            <a:ext cx="542925" cy="477838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5343525" y="5480050"/>
            <a:ext cx="35496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dirty="0">
                <a:latin typeface="+mn-lt"/>
                <a:cs typeface="Arial" panose="020B0604020202020204" pitchFamily="34" charset="0"/>
              </a:rPr>
              <a:t>positive </a:t>
            </a:r>
            <a:r>
              <a:rPr lang="de-DE" sz="1600" dirty="0" err="1">
                <a:latin typeface="+mn-lt"/>
                <a:cs typeface="Arial" panose="020B0604020202020204" pitchFamily="34" charset="0"/>
              </a:rPr>
              <a:t>charging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+mn-lt"/>
                <a:ea typeface="ＭＳ Ｐゴシック" charset="0"/>
                <a:cs typeface="+mn-cs"/>
              </a:rPr>
              <a:t>→ positive </a:t>
            </a:r>
            <a:r>
              <a:rPr lang="de-DE" sz="1600" dirty="0" err="1">
                <a:latin typeface="+mn-lt"/>
                <a:ea typeface="ＭＳ Ｐゴシック" charset="0"/>
                <a:cs typeface="+mn-cs"/>
              </a:rPr>
              <a:t>value</a:t>
            </a:r>
            <a:endParaRPr lang="de-DE" sz="1600" dirty="0">
              <a:latin typeface="+mn-lt"/>
              <a:ea typeface="ＭＳ Ｐゴシック" charset="0"/>
              <a:cs typeface="+mn-cs"/>
            </a:endParaRPr>
          </a:p>
          <a:p>
            <a:pPr defTabSz="609585" eaLnBrk="0" hangingPunct="0">
              <a:defRPr/>
            </a:pPr>
            <a:r>
              <a:rPr lang="de-DE" sz="1600" dirty="0">
                <a:latin typeface="+mn-lt"/>
                <a:ea typeface="ＭＳ Ｐゴシック" charset="0"/>
                <a:cs typeface="Arial" panose="020B0604020202020204" pitchFamily="34" charset="0"/>
              </a:rPr>
              <a:t>negative </a:t>
            </a:r>
            <a:r>
              <a:rPr lang="de-DE" sz="1600" dirty="0" err="1">
                <a:latin typeface="+mn-lt"/>
                <a:ea typeface="ＭＳ Ｐゴシック" charset="0"/>
                <a:cs typeface="Arial" panose="020B0604020202020204" pitchFamily="34" charset="0"/>
              </a:rPr>
              <a:t>charging</a:t>
            </a:r>
            <a:r>
              <a:rPr lang="de-DE" sz="1600" dirty="0">
                <a:latin typeface="+mn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+mn-lt"/>
                <a:ea typeface="ＭＳ Ｐゴシック" charset="0"/>
                <a:cs typeface="+mn-cs"/>
              </a:rPr>
              <a:t>→ negative </a:t>
            </a:r>
            <a:r>
              <a:rPr lang="de-DE" sz="1600" dirty="0" err="1">
                <a:latin typeface="+mn-lt"/>
                <a:ea typeface="ＭＳ Ｐゴシック" charset="0"/>
                <a:cs typeface="+mn-cs"/>
              </a:rPr>
              <a:t>value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90115F9-03D9-4C52-B5FD-4B117BAC03D8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21507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4511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1. Standard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1997075"/>
            <a:ext cx="8312150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7AF81EE-381B-44E4-B1FD-60DED9AD7A73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40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19838"/>
            <a:ext cx="7278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67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Modify → </a:t>
            </a:r>
            <a:r>
              <a:rPr lang="de-DE" sz="1600" i="1" dirty="0" err="1">
                <a:ea typeface="ＭＳ Ｐゴシック" charset="0"/>
              </a:rPr>
              <a:t>Correction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with</a:t>
            </a:r>
            <a:r>
              <a:rPr lang="de-DE" sz="1600" i="1" dirty="0">
                <a:ea typeface="ＭＳ Ｐゴシック" charset="0"/>
              </a:rPr>
              <a:t> IERF</a:t>
            </a:r>
          </a:p>
          <a:p>
            <a:pPr marL="0" indent="0">
              <a:lnSpc>
                <a:spcPts val="1467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 </a:t>
            </a:r>
            <a:r>
              <a:rPr lang="de-DE" sz="1600" dirty="0" err="1">
                <a:latin typeface="+mj-lt"/>
                <a:ea typeface="ＭＳ Ｐゴシック" charset="0"/>
              </a:rPr>
              <a:t>to</a:t>
            </a:r>
            <a:r>
              <a:rPr lang="de-DE" sz="1600" dirty="0">
                <a:latin typeface="+mj-lt"/>
                <a:ea typeface="ＭＳ Ｐゴシック" charset="0"/>
              </a:rPr>
              <a:t> </a:t>
            </a:r>
            <a:r>
              <a:rPr lang="de-DE" sz="1600" dirty="0" err="1">
                <a:latin typeface="+mj-lt"/>
                <a:ea typeface="ＭＳ Ｐゴシック" charset="0"/>
              </a:rPr>
              <a:t>load</a:t>
            </a:r>
            <a:r>
              <a:rPr lang="de-DE" sz="1600" dirty="0">
                <a:latin typeface="+mj-lt"/>
                <a:ea typeface="ＭＳ Ｐゴシック" charset="0"/>
              </a:rPr>
              <a:t>/</a:t>
            </a:r>
            <a:r>
              <a:rPr lang="de-DE" sz="1600" dirty="0" err="1">
                <a:latin typeface="+mj-lt"/>
                <a:ea typeface="ＭＳ Ｐゴシック" charset="0"/>
              </a:rPr>
              <a:t>define</a:t>
            </a:r>
            <a:r>
              <a:rPr lang="de-DE" sz="1600" dirty="0">
                <a:latin typeface="+mj-lt"/>
                <a:ea typeface="ＭＳ Ｐゴシック" charset="0"/>
              </a:rPr>
              <a:t> IERF:</a:t>
            </a:r>
            <a:r>
              <a:rPr lang="de-DE" sz="1600" i="1" dirty="0">
                <a:latin typeface="+mj-lt"/>
                <a:ea typeface="ＭＳ Ｐゴシック" charset="0"/>
              </a:rPr>
              <a:t> </a:t>
            </a:r>
            <a:r>
              <a:rPr lang="de-DE" sz="1600" i="1" dirty="0" err="1">
                <a:latin typeface="+mj-lt"/>
                <a:ea typeface="ＭＳ Ｐゴシック" charset="0"/>
              </a:rPr>
              <a:t>Preferences</a:t>
            </a:r>
            <a:r>
              <a:rPr lang="de-DE" sz="1600" i="1" dirty="0">
                <a:latin typeface="+mj-lt"/>
                <a:ea typeface="ＭＳ Ｐゴシック" charset="0"/>
              </a:rPr>
              <a:t> </a:t>
            </a:r>
            <a:r>
              <a:rPr lang="de-DE" sz="1600" i="1" dirty="0">
                <a:ea typeface="ＭＳ Ｐゴシック" charset="0"/>
              </a:rPr>
              <a:t>→ Load/</a:t>
            </a:r>
            <a:r>
              <a:rPr lang="de-DE" sz="1600" i="1" dirty="0" err="1">
                <a:ea typeface="ＭＳ Ｐゴシック" charset="0"/>
              </a:rPr>
              <a:t>Define</a:t>
            </a:r>
            <a:r>
              <a:rPr lang="de-DE" sz="1600" i="1" dirty="0">
                <a:ea typeface="ＭＳ Ｐゴシック" charset="0"/>
              </a:rPr>
              <a:t> Transmission </a:t>
            </a:r>
            <a:r>
              <a:rPr lang="de-DE" sz="1600" i="1" dirty="0" err="1">
                <a:ea typeface="ＭＳ Ｐゴシック" charset="0"/>
              </a:rPr>
              <a:t>Function</a:t>
            </a:r>
            <a:r>
              <a:rPr lang="de-DE" sz="1600" i="1" dirty="0">
                <a:latin typeface="+mj-lt"/>
                <a:ea typeface="ＭＳ Ｐゴシック" charset="0"/>
              </a:rPr>
              <a:t> 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406400"/>
            <a:ext cx="8234363" cy="1011238"/>
          </a:xfrm>
          <a:prstGeom prst="rect">
            <a:avLst/>
          </a:prstGeom>
        </p:spPr>
        <p:txBody>
          <a:bodyPr/>
          <a:lstStyle/>
          <a:p>
            <a:pPr defTabSz="609585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6. modification – Correction with 								transmission function</a:t>
            </a:r>
            <a:endParaRPr lang="en-GB" sz="667" u="sng" dirty="0"/>
          </a:p>
        </p:txBody>
      </p:sp>
      <p:sp>
        <p:nvSpPr>
          <p:cNvPr id="30" name="Pfeil nach unten 29"/>
          <p:cNvSpPr/>
          <p:nvPr/>
        </p:nvSpPr>
        <p:spPr>
          <a:xfrm>
            <a:off x="6096000" y="1970088"/>
            <a:ext cx="390525" cy="468312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6994525" y="128588"/>
            <a:ext cx="198437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BTO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STO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703763" y="5313363"/>
            <a:ext cx="29448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IERF</a:t>
            </a:r>
          </a:p>
        </p:txBody>
      </p:sp>
      <p:sp>
        <p:nvSpPr>
          <p:cNvPr id="38" name="Pfeil nach unten 37"/>
          <p:cNvSpPr/>
          <p:nvPr/>
        </p:nvSpPr>
        <p:spPr>
          <a:xfrm>
            <a:off x="6096000" y="4843463"/>
            <a:ext cx="390525" cy="466725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pic>
        <p:nvPicPr>
          <p:cNvPr id="70665" name="Picture 3" descr="E:\Users\Huth\Desktop\Bilder UNIFIT 2018\IER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2562225"/>
            <a:ext cx="4319587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4" descr="E:\Users\Huth\Desktop\Bilder UNIFIT 2018\BTO-surve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1511300"/>
            <a:ext cx="43211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5" descr="E:\Users\Huth\Desktop\Bilder UNIFIT 2018\BTO-surveyIER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338" y="3840163"/>
            <a:ext cx="432117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0"/>
          <p:cNvSpPr txBox="1"/>
          <p:nvPr/>
        </p:nvSpPr>
        <p:spPr>
          <a:xfrm>
            <a:off x="4703763" y="1511300"/>
            <a:ext cx="29559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IERF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81000" y="423863"/>
            <a:ext cx="8234363" cy="5969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Fitting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6E23D44-4B6B-4560-9FE5-736495D80501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41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72707" name="Inhaltsplatzhalter 2"/>
          <p:cNvSpPr>
            <a:spLocks noGrp="1"/>
          </p:cNvSpPr>
          <p:nvPr>
            <p:ph idx="1"/>
          </p:nvPr>
        </p:nvSpPr>
        <p:spPr bwMode="auto">
          <a:xfrm>
            <a:off x="381000" y="1052513"/>
            <a:ext cx="8535988" cy="49879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0000"/>
              </a:lnSpc>
              <a:buFont typeface="Symbol" pitchFamily="18" charset="2"/>
              <a:buNone/>
            </a:pPr>
            <a:r>
              <a:rPr lang="en-GB" sz="1700" b="1" dirty="0" smtClean="0">
                <a:latin typeface="Arial" charset="0"/>
                <a:cs typeface="Arial" charset="0"/>
              </a:rPr>
              <a:t>UNIFIT 2024 offers a huge variety of fit routines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None/>
            </a:pPr>
            <a:r>
              <a:rPr lang="en-GB" sz="1700" b="1" dirty="0" smtClean="0">
                <a:latin typeface="Arial" charset="0"/>
                <a:cs typeface="Arial" charset="0"/>
              </a:rPr>
              <a:t>Method of optimization: Marquardt-</a:t>
            </a:r>
            <a:r>
              <a:rPr lang="en-GB" sz="1700" b="1" dirty="0" err="1" smtClean="0">
                <a:latin typeface="Arial" charset="0"/>
                <a:cs typeface="Arial" charset="0"/>
              </a:rPr>
              <a:t>Levenberg</a:t>
            </a:r>
            <a:endParaRPr lang="en-GB" sz="1700" b="1" dirty="0" smtClean="0">
              <a:latin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Symbol" pitchFamily="18" charset="2"/>
              <a:buNone/>
            </a:pPr>
            <a:endParaRPr lang="en-GB" sz="1700" b="1" dirty="0" smtClean="0">
              <a:latin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Symbol" pitchFamily="18" charset="2"/>
              <a:buNone/>
            </a:pPr>
            <a:r>
              <a:rPr lang="en-GB" sz="1700" b="1" dirty="0" smtClean="0">
                <a:latin typeface="Arial" charset="0"/>
                <a:cs typeface="Arial" charset="0"/>
              </a:rPr>
              <a:t>XPS/XAS/AES/RAMAN Peaks: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endParaRPr lang="en-GB" sz="1000" dirty="0" smtClean="0">
              <a:latin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r>
              <a:rPr lang="en-GB" sz="1700" dirty="0" smtClean="0">
                <a:latin typeface="Arial" charset="0"/>
                <a:cs typeface="Arial" charset="0"/>
              </a:rPr>
              <a:t>Peak Type				(singlet/doublet)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r>
              <a:rPr lang="en-GB" sz="1700" dirty="0" smtClean="0">
                <a:latin typeface="Arial" charset="0"/>
                <a:cs typeface="Arial" charset="0"/>
              </a:rPr>
              <a:t>Fit Parameters			(relative/absolute)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r>
              <a:rPr lang="en-GB" sz="1700" dirty="0" smtClean="0">
                <a:latin typeface="Arial" charset="0"/>
                <a:cs typeface="Arial" charset="0"/>
              </a:rPr>
              <a:t>Fit Procedure			(product/sum/convolution)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r>
              <a:rPr lang="en-GB" sz="1700" dirty="0" smtClean="0">
                <a:latin typeface="Arial" charset="0"/>
                <a:cs typeface="Arial" charset="0"/>
              </a:rPr>
              <a:t>Background Function		(</a:t>
            </a:r>
            <a:r>
              <a:rPr lang="en-GB" sz="1700" dirty="0" err="1" smtClean="0">
                <a:latin typeface="Arial" charset="0"/>
                <a:cs typeface="Arial" charset="0"/>
              </a:rPr>
              <a:t>polynominal</a:t>
            </a:r>
            <a:r>
              <a:rPr lang="en-GB" sz="1700" dirty="0" smtClean="0">
                <a:latin typeface="Arial" charset="0"/>
                <a:cs typeface="Arial" charset="0"/>
              </a:rPr>
              <a:t>/SHIRLEY/TOUGAARD)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r>
              <a:rPr lang="en-GB" altLang="de-DE" sz="1700" dirty="0" smtClean="0">
                <a:latin typeface="Arial" charset="0"/>
                <a:cs typeface="Arial" charset="0"/>
              </a:rPr>
              <a:t>Combination of Peak Fit and Background Fit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None/>
            </a:pPr>
            <a:r>
              <a:rPr lang="en-GB" altLang="de-DE" sz="1700" dirty="0" smtClean="0">
                <a:latin typeface="Arial" charset="0"/>
                <a:cs typeface="Arial" charset="0"/>
              </a:rPr>
              <a:t>					(parallel/consecutively)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r>
              <a:rPr lang="en-GB" altLang="de-DE" sz="1700" dirty="0" smtClean="0">
                <a:latin typeface="Arial" charset="0"/>
                <a:cs typeface="Arial" charset="0"/>
              </a:rPr>
              <a:t>TOUGAARD Background Calculation</a:t>
            </a:r>
            <a:br>
              <a:rPr lang="en-GB" altLang="de-DE" sz="1700" dirty="0" smtClean="0">
                <a:latin typeface="Arial" charset="0"/>
                <a:cs typeface="Arial" charset="0"/>
              </a:rPr>
            </a:br>
            <a:r>
              <a:rPr lang="en-GB" altLang="de-DE" sz="1700" dirty="0" smtClean="0">
                <a:latin typeface="Arial" charset="0"/>
                <a:cs typeface="Arial" charset="0"/>
              </a:rPr>
              <a:t>					(homogeneous/inhomogeneous samples)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None/>
            </a:pPr>
            <a:endParaRPr lang="en-GB" sz="1700" b="1" dirty="0" smtClean="0">
              <a:latin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Symbol" pitchFamily="18" charset="2"/>
              <a:buNone/>
            </a:pPr>
            <a:r>
              <a:rPr lang="en-GB" sz="1700" b="1" dirty="0" smtClean="0">
                <a:latin typeface="Arial" charset="0"/>
                <a:cs typeface="Arial" charset="0"/>
              </a:rPr>
              <a:t>Specials: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None/>
            </a:pPr>
            <a:endParaRPr lang="en-GB" altLang="de-DE" sz="1000" dirty="0" smtClean="0">
              <a:latin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r>
              <a:rPr lang="en-GB" altLang="de-DE" sz="1700" dirty="0" smtClean="0">
                <a:latin typeface="Arial" charset="0"/>
                <a:cs typeface="Arial" charset="0"/>
              </a:rPr>
              <a:t>Valance-Band Edge (two model functions: linear or square root))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r>
              <a:rPr lang="en-GB" altLang="de-DE" sz="1700" dirty="0" smtClean="0">
                <a:latin typeface="Arial" charset="0"/>
                <a:cs typeface="Arial" charset="0"/>
              </a:rPr>
              <a:t>Fermi-Edge (Theta-model function)	</a:t>
            </a:r>
          </a:p>
          <a:p>
            <a:pPr marL="0" indent="0">
              <a:lnSpc>
                <a:spcPct val="90000"/>
              </a:lnSpc>
              <a:buFont typeface="Symbol" pitchFamily="18" charset="2"/>
              <a:buChar char="-"/>
            </a:pPr>
            <a:r>
              <a:rPr lang="en-GB" altLang="de-DE" sz="1700" dirty="0" smtClean="0">
                <a:latin typeface="Arial" charset="0"/>
                <a:cs typeface="Arial" charset="0"/>
              </a:rPr>
              <a:t>Transmission function </a:t>
            </a:r>
            <a:r>
              <a:rPr lang="de-DE" altLang="de-DE" sz="1700" dirty="0" smtClean="0">
                <a:latin typeface="Arial" charset="0"/>
                <a:cs typeface="Arial" charset="0"/>
              </a:rPr>
              <a:t>					</a:t>
            </a:r>
            <a:endParaRPr lang="de-DE" altLang="de-DE" sz="19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Grafik 29"/>
          <p:cNvPicPr>
            <a:picLocks noChangeAspect="1" noChangeArrowheads="1"/>
          </p:cNvPicPr>
          <p:nvPr/>
        </p:nvPicPr>
        <p:blipFill>
          <a:blip r:embed="rId3"/>
          <a:srcRect l="30319" t="24117" r="22020" b="39091"/>
          <a:stretch>
            <a:fillRect/>
          </a:stretch>
        </p:blipFill>
        <p:spPr bwMode="auto">
          <a:xfrm>
            <a:off x="3673475" y="3860800"/>
            <a:ext cx="52800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77800" y="500063"/>
            <a:ext cx="8234363" cy="503237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Fitting – Master &amp; </a:t>
            </a:r>
            <a:r>
              <a:rPr lang="de-DE" altLang="de-DE" sz="2667" u="sng" dirty="0" err="1">
                <a:latin typeface="Arial" panose="020B0604020202020204" pitchFamily="34" charset="0"/>
                <a:cs typeface="Arial" panose="020B0604020202020204" pitchFamily="34" charset="0"/>
              </a:rPr>
              <a:t>slave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 Peaks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F7B19DA-666B-41BC-8E5A-B7DA85A42A22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42</a:t>
            </a:fld>
            <a:endParaRPr lang="de-DE" altLang="de-DE" sz="1333" dirty="0">
              <a:solidFill>
                <a:srgbClr val="D8413E"/>
              </a:solidFill>
            </a:endParaRPr>
          </a:p>
        </p:txBody>
      </p:sp>
      <p:pic>
        <p:nvPicPr>
          <p:cNvPr id="73732" name="Picture 3" descr="E:\Users\Huth\Desktop\Bilder UNIFIT 2018\master peak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1511300"/>
            <a:ext cx="43211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5422900" y="1501775"/>
            <a:ext cx="336550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en-GB" sz="1600" u="sng" dirty="0" err="1">
                <a:latin typeface="+mn-lt"/>
                <a:ea typeface="Cambria Math"/>
                <a:cs typeface="Arial" panose="020B0604020202020204" pitchFamily="34" charset="0"/>
              </a:rPr>
              <a:t>color</a:t>
            </a:r>
            <a:r>
              <a:rPr lang="en-GB" sz="1600" u="sng" dirty="0">
                <a:latin typeface="+mn-lt"/>
                <a:ea typeface="Cambria Math"/>
                <a:cs typeface="Arial" panose="020B0604020202020204" pitchFamily="34" charset="0"/>
              </a:rPr>
              <a:t> code</a:t>
            </a:r>
          </a:p>
          <a:p>
            <a:pPr defTabSz="609585" eaLnBrk="0" hangingPunct="0">
              <a:lnSpc>
                <a:spcPct val="150000"/>
              </a:lnSpc>
              <a:defRPr/>
            </a:pPr>
            <a:r>
              <a:rPr lang="en-GB" sz="1600" dirty="0">
                <a:latin typeface="+mn-lt"/>
                <a:ea typeface="Cambria Math"/>
                <a:cs typeface="Arial" panose="020B0604020202020204" pitchFamily="34" charset="0"/>
              </a:rPr>
              <a:t>Master peak, activated for input</a:t>
            </a:r>
          </a:p>
          <a:p>
            <a:pPr defTabSz="609585" eaLnBrk="0" hangingPunct="0">
              <a:lnSpc>
                <a:spcPct val="150000"/>
              </a:lnSpc>
              <a:defRPr/>
            </a:pPr>
            <a:r>
              <a:rPr lang="en-GB" sz="1600" dirty="0">
                <a:latin typeface="+mn-lt"/>
                <a:ea typeface="Cambria Math"/>
                <a:cs typeface="Arial" panose="020B0604020202020204" pitchFamily="34" charset="0"/>
              </a:rPr>
              <a:t>Master peak, not activated</a:t>
            </a:r>
          </a:p>
          <a:p>
            <a:pPr defTabSz="609585" eaLnBrk="0" hangingPunct="0">
              <a:lnSpc>
                <a:spcPct val="150000"/>
              </a:lnSpc>
              <a:defRPr/>
            </a:pPr>
            <a:r>
              <a:rPr lang="en-GB" sz="1600" dirty="0">
                <a:latin typeface="+mn-lt"/>
                <a:ea typeface="Cambria Math"/>
                <a:cs typeface="Arial" panose="020B0604020202020204" pitchFamily="34" charset="0"/>
              </a:rPr>
              <a:t>Slave Peak, activated for input</a:t>
            </a:r>
          </a:p>
          <a:p>
            <a:pPr defTabSz="609585" eaLnBrk="0" hangingPunct="0">
              <a:lnSpc>
                <a:spcPct val="150000"/>
              </a:lnSpc>
              <a:defRPr/>
            </a:pPr>
            <a:r>
              <a:rPr lang="en-GB" sz="1600" dirty="0">
                <a:latin typeface="+mn-lt"/>
                <a:ea typeface="Cambria Math"/>
                <a:cs typeface="Arial" panose="020B0604020202020204" pitchFamily="34" charset="0"/>
              </a:rPr>
              <a:t>Slave Peak, not activated</a:t>
            </a:r>
          </a:p>
          <a:p>
            <a:pPr defTabSz="609585" eaLnBrk="0" hangingPunct="0">
              <a:defRPr/>
            </a:pPr>
            <a:endParaRPr lang="de-DE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734" name="Gruppieren 12"/>
          <p:cNvGrpSpPr>
            <a:grpSpLocks/>
          </p:cNvGrpSpPr>
          <p:nvPr/>
        </p:nvGrpSpPr>
        <p:grpSpPr bwMode="auto">
          <a:xfrm>
            <a:off x="4802188" y="1790700"/>
            <a:ext cx="479425" cy="1392238"/>
            <a:chOff x="3601150" y="1263865"/>
            <a:chExt cx="360000" cy="1044000"/>
          </a:xfrm>
        </p:grpSpPr>
        <p:sp>
          <p:nvSpPr>
            <p:cNvPr id="2" name="Rechteck 1"/>
            <p:cNvSpPr>
              <a:spLocks noChangeAspect="1"/>
            </p:cNvSpPr>
            <p:nvPr/>
          </p:nvSpPr>
          <p:spPr>
            <a:xfrm>
              <a:off x="3601150" y="1263865"/>
              <a:ext cx="288477" cy="28808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  <p:sp>
          <p:nvSpPr>
            <p:cNvPr id="19" name="Rechteck 18"/>
            <p:cNvSpPr>
              <a:spLocks noChangeAspect="1"/>
            </p:cNvSpPr>
            <p:nvPr/>
          </p:nvSpPr>
          <p:spPr>
            <a:xfrm>
              <a:off x="3672673" y="1479332"/>
              <a:ext cx="288477" cy="288082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  <p:sp>
          <p:nvSpPr>
            <p:cNvPr id="20" name="Rechteck 19"/>
            <p:cNvSpPr>
              <a:spLocks noChangeAspect="1"/>
            </p:cNvSpPr>
            <p:nvPr/>
          </p:nvSpPr>
          <p:spPr>
            <a:xfrm>
              <a:off x="3601150" y="1804316"/>
              <a:ext cx="288477" cy="288082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  <p:sp>
          <p:nvSpPr>
            <p:cNvPr id="21" name="Rechteck 20"/>
            <p:cNvSpPr>
              <a:spLocks noChangeAspect="1"/>
            </p:cNvSpPr>
            <p:nvPr/>
          </p:nvSpPr>
          <p:spPr>
            <a:xfrm>
              <a:off x="3672673" y="2019783"/>
              <a:ext cx="288477" cy="28808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</p:grpSp>
      <p:sp>
        <p:nvSpPr>
          <p:cNvPr id="73735" name="Textfeld 21"/>
          <p:cNvSpPr txBox="1">
            <a:spLocks noChangeArrowheads="1"/>
          </p:cNvSpPr>
          <p:nvPr/>
        </p:nvSpPr>
        <p:spPr bwMode="auto">
          <a:xfrm>
            <a:off x="266700" y="4284663"/>
            <a:ext cx="3122613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 b="1">
                <a:latin typeface="Arial" charset="0"/>
              </a:rPr>
              <a:t>Parameter setting: Relative</a:t>
            </a:r>
          </a:p>
          <a:p>
            <a:pPr eaLnBrk="0" hangingPunct="0"/>
            <a:r>
              <a:rPr lang="en-GB" sz="1600">
                <a:latin typeface="Arial" charset="0"/>
              </a:rPr>
              <a:t>Parameters of slave peaks with higher component number can be linked to the parameters of the corresponding master peak</a:t>
            </a:r>
            <a:r>
              <a:rPr lang="de-DE" sz="1600">
                <a:latin typeface="Arial" charset="0"/>
              </a:rPr>
              <a:t>.</a:t>
            </a:r>
          </a:p>
          <a:p>
            <a:pPr eaLnBrk="0" hangingPunct="0"/>
            <a:endParaRPr lang="de-DE" sz="16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79713" y="1727200"/>
            <a:ext cx="336550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de-DE" sz="2133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408238" y="2127250"/>
            <a:ext cx="338137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de-DE" sz="2133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608263" y="1924050"/>
            <a:ext cx="336550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de-DE" sz="2133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049463" y="2009775"/>
            <a:ext cx="338137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de-DE" sz="2133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522413" y="2295525"/>
            <a:ext cx="336550" cy="419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de-DE" sz="2133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Bogen 10"/>
          <p:cNvSpPr/>
          <p:nvPr/>
        </p:nvSpPr>
        <p:spPr>
          <a:xfrm rot="18900000">
            <a:off x="4700588" y="3646488"/>
            <a:ext cx="1219200" cy="1219200"/>
          </a:xfrm>
          <a:prstGeom prst="arc">
            <a:avLst/>
          </a:prstGeom>
          <a:noFill/>
          <a:ln cap="rnd">
            <a:solidFill>
              <a:schemeClr val="accent1"/>
            </a:solidFill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34" name="Bogen 33"/>
          <p:cNvSpPr/>
          <p:nvPr/>
        </p:nvSpPr>
        <p:spPr>
          <a:xfrm rot="18900000">
            <a:off x="6554788" y="3648075"/>
            <a:ext cx="1219200" cy="1219200"/>
          </a:xfrm>
          <a:prstGeom prst="arc">
            <a:avLst/>
          </a:prstGeom>
          <a:noFill/>
          <a:ln cap="rnd">
            <a:solidFill>
              <a:schemeClr val="accent1"/>
            </a:solidFill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36" name="Bogen 35"/>
          <p:cNvSpPr/>
          <p:nvPr/>
        </p:nvSpPr>
        <p:spPr>
          <a:xfrm rot="18900000">
            <a:off x="6296025" y="3467100"/>
            <a:ext cx="2644775" cy="2506663"/>
          </a:xfrm>
          <a:prstGeom prst="arc">
            <a:avLst/>
          </a:prstGeom>
          <a:noFill/>
          <a:ln cap="rnd">
            <a:solidFill>
              <a:schemeClr val="accent1"/>
            </a:solidFill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5986463" y="5578475"/>
            <a:ext cx="1133475" cy="611188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 descr="E:\Users\Huth\Documents\05 Zeug\UNIFIT\UNIFIT 2019\Bilder neu\fitting-peak type-singule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3840163"/>
            <a:ext cx="432117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06400" y="457200"/>
            <a:ext cx="8234363" cy="614363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Fitting – Peak Type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810F5DF-5559-4C4F-AE9C-5DADE7E01E41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43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Peak Fit → Manual Input </a:t>
            </a:r>
            <a:r>
              <a:rPr lang="de-DE" sz="1600" i="1" dirty="0" err="1">
                <a:ea typeface="ＭＳ Ｐゴシック" charset="0"/>
              </a:rPr>
              <a:t>of</a:t>
            </a:r>
            <a:r>
              <a:rPr lang="de-DE" sz="1600" i="1" dirty="0">
                <a:ea typeface="ＭＳ Ｐゴシック" charset="0"/>
              </a:rPr>
              <a:t> Start Parameters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pic>
        <p:nvPicPr>
          <p:cNvPr id="75782" name="Picture 2" descr="E:\Users\Huth\Documents\05 Zeug\UNIFIT\UNIFIT 2019\Bilder neu\fitting-peak type-double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1536700"/>
            <a:ext cx="432117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feil nach unten 14"/>
          <p:cNvSpPr/>
          <p:nvPr/>
        </p:nvSpPr>
        <p:spPr>
          <a:xfrm rot="16200000">
            <a:off x="4475956" y="2191545"/>
            <a:ext cx="390525" cy="468312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768350" y="1536700"/>
            <a:ext cx="1982788" cy="296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doublet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peaks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785" name="Gruppieren 2"/>
          <p:cNvGrpSpPr>
            <a:grpSpLocks/>
          </p:cNvGrpSpPr>
          <p:nvPr/>
        </p:nvGrpSpPr>
        <p:grpSpPr bwMode="auto">
          <a:xfrm>
            <a:off x="5126038" y="739775"/>
            <a:ext cx="3698875" cy="3544888"/>
            <a:chOff x="4055735" y="28961"/>
            <a:chExt cx="2774280" cy="2659640"/>
          </a:xfrm>
        </p:grpSpPr>
        <p:pic>
          <p:nvPicPr>
            <p:cNvPr id="75790" name="Picture 3" descr="E:\Users\Huth\Documents\05 Zeug\UNIFIT\UNIFIT 2019\Bilder neu\fitting-peak type-doublet-parameter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5735" y="28961"/>
              <a:ext cx="2774280" cy="2659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hteck 1"/>
            <p:cNvSpPr/>
            <p:nvPr/>
          </p:nvSpPr>
          <p:spPr>
            <a:xfrm>
              <a:off x="4055735" y="1678581"/>
              <a:ext cx="2774280" cy="70987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5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</p:grpSp>
      <p:pic>
        <p:nvPicPr>
          <p:cNvPr id="75786" name="Picture 5" descr="E:\Users\Huth\Documents\05 Zeug\UNIFIT\UNIFIT 2019\Bilder neu\fitting-peak type-singulet-parameter.png"/>
          <p:cNvPicPr>
            <a:picLocks noChangeAspect="1" noChangeArrowheads="1"/>
          </p:cNvPicPr>
          <p:nvPr/>
        </p:nvPicPr>
        <p:blipFill>
          <a:blip r:embed="rId5"/>
          <a:srcRect r="29173"/>
          <a:stretch>
            <a:fillRect/>
          </a:stretch>
        </p:blipFill>
        <p:spPr bwMode="auto">
          <a:xfrm>
            <a:off x="4670425" y="3705225"/>
            <a:ext cx="4435475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feld 19"/>
          <p:cNvSpPr txBox="1"/>
          <p:nvPr/>
        </p:nvSpPr>
        <p:spPr>
          <a:xfrm>
            <a:off x="6992938" y="128588"/>
            <a:ext cx="180022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feil nach unten 20"/>
          <p:cNvSpPr/>
          <p:nvPr/>
        </p:nvSpPr>
        <p:spPr>
          <a:xfrm rot="16200000">
            <a:off x="4179094" y="4495006"/>
            <a:ext cx="390525" cy="468313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768350" y="3840163"/>
            <a:ext cx="1982788" cy="296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singlet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peaks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34950" y="474663"/>
            <a:ext cx="8234363" cy="5715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Fitting – Fit Parameter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5A906CA-A241-468B-A07E-7A074840F66E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44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 err="1">
                <a:ea typeface="ＭＳ Ｐゴシック" charset="0"/>
              </a:rPr>
              <a:t>Preferences</a:t>
            </a:r>
            <a:r>
              <a:rPr lang="de-DE" sz="1600" i="1" dirty="0">
                <a:ea typeface="ＭＳ Ｐゴシック" charset="0"/>
              </a:rPr>
              <a:t> → Fit Parameters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412875" y="2463800"/>
            <a:ext cx="1185863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21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175500" y="2463800"/>
            <a:ext cx="1293813" cy="42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21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</a:t>
            </a:r>
          </a:p>
        </p:txBody>
      </p:sp>
      <p:pic>
        <p:nvPicPr>
          <p:cNvPr id="76807" name="Picture 2" descr="E:\Users\Huth\Documents\05 Zeug\UNIFIT\UNIFIT 2019\Bilder neu\fitting-fit paramat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4788" y="1374775"/>
            <a:ext cx="432117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6808" name="Gruppieren 4"/>
          <p:cNvGrpSpPr>
            <a:grpSpLocks/>
          </p:cNvGrpSpPr>
          <p:nvPr/>
        </p:nvGrpSpPr>
        <p:grpSpPr bwMode="auto">
          <a:xfrm>
            <a:off x="279400" y="3606800"/>
            <a:ext cx="5426075" cy="2640013"/>
            <a:chOff x="209052" y="2704871"/>
            <a:chExt cx="4069662" cy="1980000"/>
          </a:xfrm>
        </p:grpSpPr>
        <p:pic>
          <p:nvPicPr>
            <p:cNvPr id="76815" name="Picture 4" descr="E:\Users\Huth\Documents\05 Zeug\UNIFIT\UNIFIT 2019\Bilder neu\fitting-fit paramater-relativ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9052" y="2704871"/>
              <a:ext cx="4069662" cy="19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hteck 1"/>
            <p:cNvSpPr/>
            <p:nvPr/>
          </p:nvSpPr>
          <p:spPr>
            <a:xfrm>
              <a:off x="2859452" y="2704871"/>
              <a:ext cx="1419262" cy="1980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8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</p:grpSp>
      <p:grpSp>
        <p:nvGrpSpPr>
          <p:cNvPr id="76809" name="Gruppieren 5"/>
          <p:cNvGrpSpPr>
            <a:grpSpLocks/>
          </p:cNvGrpSpPr>
          <p:nvPr/>
        </p:nvGrpSpPr>
        <p:grpSpPr bwMode="auto">
          <a:xfrm>
            <a:off x="4689475" y="3606800"/>
            <a:ext cx="5427663" cy="2640013"/>
            <a:chOff x="3831505" y="2704871"/>
            <a:chExt cx="4069662" cy="1980000"/>
          </a:xfrm>
        </p:grpSpPr>
        <p:pic>
          <p:nvPicPr>
            <p:cNvPr id="76813" name="Picture 3" descr="E:\Users\Huth\Documents\05 Zeug\UNIFIT\UNIFIT 2019\Bilder neu\fitting-fit paramater-absolu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1505" y="2704871"/>
              <a:ext cx="4069662" cy="19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hteck 16"/>
            <p:cNvSpPr/>
            <p:nvPr/>
          </p:nvSpPr>
          <p:spPr>
            <a:xfrm>
              <a:off x="6481130" y="2704871"/>
              <a:ext cx="1420037" cy="1980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8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</p:grpSp>
      <p:sp>
        <p:nvSpPr>
          <p:cNvPr id="20" name="Pfeil nach unten 19"/>
          <p:cNvSpPr/>
          <p:nvPr/>
        </p:nvSpPr>
        <p:spPr>
          <a:xfrm>
            <a:off x="1811338" y="2914650"/>
            <a:ext cx="388937" cy="468313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21" name="Pfeil nach unten 20"/>
          <p:cNvSpPr/>
          <p:nvPr/>
        </p:nvSpPr>
        <p:spPr>
          <a:xfrm>
            <a:off x="7626350" y="2914650"/>
            <a:ext cx="390525" cy="468313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6992938" y="128588"/>
            <a:ext cx="180022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As 2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09563" y="431800"/>
            <a:ext cx="8234362" cy="512763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Fitting – Fit Procedure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F670A63-AE0B-41C3-B72D-C14AFE79D318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45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 err="1">
                <a:ea typeface="ＭＳ Ｐゴシック" charset="0"/>
              </a:rPr>
              <a:t>Preferences</a:t>
            </a:r>
            <a:r>
              <a:rPr lang="de-DE" sz="1600" i="1" dirty="0">
                <a:ea typeface="ＭＳ Ｐゴシック" charset="0"/>
              </a:rPr>
              <a:t> → Fit </a:t>
            </a:r>
            <a:r>
              <a:rPr lang="de-DE" sz="1600" i="1" dirty="0" err="1">
                <a:ea typeface="ＭＳ Ｐゴシック" charset="0"/>
              </a:rPr>
              <a:t>Procedure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992938" y="128588"/>
            <a:ext cx="1968500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 1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BTO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STO</a:t>
            </a:r>
          </a:p>
        </p:txBody>
      </p:sp>
      <p:pic>
        <p:nvPicPr>
          <p:cNvPr id="77830" name="Picture 2" descr="E:\Users\Huth\Desktop\Bilder UNIFIT 2018\BTO-O1s-produc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3" descr="E:\Users\Huth\Desktop\Bilder UNIFIT 2018\BTO-O1s-convolu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763" y="1511300"/>
            <a:ext cx="4319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4" descr="E:\Users\Huth\Desktop\Bilder UNIFIT 2018\BTO-O1s-su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3840163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6234" y="1531507"/>
            <a:ext cx="2266151" cy="584775"/>
          </a:xfrm>
          <a:prstGeom prst="rect">
            <a:avLst/>
          </a:prstGeom>
          <a:blipFill>
            <a:blip r:embed="rId5"/>
            <a:stretch>
              <a:fillRect l="-1344" t="-3125" b="-6250"/>
            </a:stretch>
          </a:blipFill>
        </p:spPr>
        <p:txBody>
          <a:bodyPr/>
          <a:lstStyle/>
          <a:p>
            <a:pPr defTabSz="609585" eaLnBrk="0" hangingPunct="0">
              <a:defRPr/>
            </a:pPr>
            <a:r>
              <a:rPr lang="de-DE">
                <a:noFill/>
                <a:cs typeface="+mn-cs"/>
              </a:rPr>
              <a:t> </a:t>
            </a:r>
          </a:p>
        </p:txBody>
      </p:sp>
      <p:sp>
        <p:nvSpPr>
          <p:cNvPr id="16" name="Textfeld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11859" y="3859507"/>
            <a:ext cx="2260525" cy="830997"/>
          </a:xfrm>
          <a:prstGeom prst="rect">
            <a:avLst/>
          </a:prstGeom>
          <a:blipFill>
            <a:blip r:embed="rId6"/>
            <a:stretch>
              <a:fillRect l="-1348" t="-2206"/>
            </a:stretch>
          </a:blipFill>
        </p:spPr>
        <p:txBody>
          <a:bodyPr/>
          <a:lstStyle/>
          <a:p>
            <a:pPr defTabSz="609585" eaLnBrk="0" hangingPunct="0">
              <a:defRPr/>
            </a:pPr>
            <a:r>
              <a:rPr lang="de-DE">
                <a:noFill/>
                <a:cs typeface="+mn-cs"/>
              </a:rPr>
              <a:t> </a:t>
            </a:r>
          </a:p>
        </p:txBody>
      </p:sp>
      <p:sp>
        <p:nvSpPr>
          <p:cNvPr id="17" name="Textfeld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18861" y="1526774"/>
            <a:ext cx="2359687" cy="830997"/>
          </a:xfrm>
          <a:prstGeom prst="rect">
            <a:avLst/>
          </a:prstGeom>
          <a:blipFill>
            <a:blip r:embed="rId7"/>
            <a:stretch>
              <a:fillRect l="-1292" t="-2190"/>
            </a:stretch>
          </a:blipFill>
        </p:spPr>
        <p:txBody>
          <a:bodyPr/>
          <a:lstStyle/>
          <a:p>
            <a:pPr defTabSz="609585" eaLnBrk="0" hangingPunct="0">
              <a:defRPr/>
            </a:pPr>
            <a:r>
              <a:rPr lang="de-DE">
                <a:noFill/>
                <a:cs typeface="+mn-cs"/>
              </a:rPr>
              <a:t> 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4825648" y="4159138"/>
          <a:ext cx="4108699" cy="1766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385">
                <a:tc>
                  <a:txBody>
                    <a:bodyPr/>
                    <a:lstStyle/>
                    <a:p>
                      <a:pPr algn="ctr"/>
                      <a:endParaRPr lang="de-DE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 marT="60960" marB="60960" anchor="ctr">
                    <a:blipFill rotWithShape="1">
                      <a:blip r:embed="rId8"/>
                      <a:stretch>
                        <a:fillRect l="-185401" t="-2857" r="-207299" b="-31857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 marT="60960" marB="60960" anchor="ctr">
                    <a:blipFill rotWithShape="1">
                      <a:blip r:embed="rId8"/>
                      <a:stretch>
                        <a:fillRect l="-275352" t="-2857" r="-100000" b="-31857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Abbe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85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err="1"/>
                        <a:t>Product</a:t>
                      </a:r>
                      <a:endParaRPr lang="de-DE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2.46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371.8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0.28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385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err="1"/>
                        <a:t>Sum</a:t>
                      </a:r>
                      <a:endParaRPr lang="de-DE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1.07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161.5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0.55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85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err="1"/>
                        <a:t>Convolution</a:t>
                      </a:r>
                      <a:endParaRPr lang="de-DE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0.93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141.1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/>
                        <a:t>0.63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58763" y="396875"/>
            <a:ext cx="8234362" cy="5969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Fitting – Background </a:t>
            </a:r>
            <a:r>
              <a:rPr lang="de-DE" altLang="de-DE" sz="2667" u="sng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1848476-9159-4BB6-893F-72460113C368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46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Modify → </a:t>
            </a:r>
            <a:r>
              <a:rPr lang="de-DE" sz="1600" i="1" dirty="0" err="1">
                <a:ea typeface="ＭＳ Ｐゴシック" charset="0"/>
              </a:rPr>
              <a:t>Calculate</a:t>
            </a:r>
            <a:r>
              <a:rPr lang="de-DE" sz="1600" i="1" dirty="0">
                <a:ea typeface="ＭＳ Ｐゴシック" charset="0"/>
              </a:rPr>
              <a:t> Background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994525" y="128588"/>
            <a:ext cx="214947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4" name="Picture 2" descr="E:\Users\Huth\Desktop\Bilder UNIFIT 2018\Fe3O4-Fe3p-consta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3" descr="E:\Users\Huth\Desktop\Bilder UNIFIT 2018\Fe3O4-Fe3p-linea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763" y="1511300"/>
            <a:ext cx="4319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4" descr="E:\Users\Huth\Desktop\Bilder UNIFIT 2018\Fe3O4-Fe3p-shirle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3840163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Picture 5" descr="E:\Users\Huth\Desktop\Bilder UNIFIT 2018\Fe3O4-Fe3p-tougaar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3763" y="3840163"/>
            <a:ext cx="4319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8" name="Textfeld 14"/>
          <p:cNvSpPr txBox="1">
            <a:spLocks noChangeArrowheads="1"/>
          </p:cNvSpPr>
          <p:nvPr/>
        </p:nvSpPr>
        <p:spPr bwMode="auto">
          <a:xfrm>
            <a:off x="806450" y="1531938"/>
            <a:ext cx="2265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constant</a:t>
            </a:r>
          </a:p>
        </p:txBody>
      </p:sp>
      <p:sp>
        <p:nvSpPr>
          <p:cNvPr id="78859" name="Textfeld 16"/>
          <p:cNvSpPr txBox="1">
            <a:spLocks noChangeArrowheads="1"/>
          </p:cNvSpPr>
          <p:nvPr/>
        </p:nvSpPr>
        <p:spPr bwMode="auto">
          <a:xfrm>
            <a:off x="5218113" y="1530350"/>
            <a:ext cx="2360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linear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06450" y="3865563"/>
            <a:ext cx="2260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Shirley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218113" y="3865563"/>
            <a:ext cx="2260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Tougaard</a:t>
            </a:r>
            <a:endParaRPr lang="de-DE" sz="1600" cap="small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50825" y="460375"/>
            <a:ext cx="8234363" cy="5540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7. Fitting – Inhomogeneous Samples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91DBCC9-AD35-4204-AAC3-DC5AC07C6430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47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 err="1">
                <a:ea typeface="ＭＳ Ｐゴシック" charset="0"/>
              </a:rPr>
              <a:t>Preferences</a:t>
            </a:r>
            <a:r>
              <a:rPr lang="de-DE" sz="1600" i="1" dirty="0">
                <a:ea typeface="ＭＳ Ｐゴシック" charset="0"/>
              </a:rPr>
              <a:t> → </a:t>
            </a:r>
            <a:r>
              <a:rPr lang="de-DE" sz="1600" i="1" dirty="0" err="1">
                <a:ea typeface="ＭＳ Ｐゴシック" charset="0"/>
              </a:rPr>
              <a:t>Tougaard</a:t>
            </a:r>
            <a:r>
              <a:rPr lang="de-DE" sz="1600" i="1" dirty="0">
                <a:ea typeface="ＭＳ Ｐゴシック" charset="0"/>
              </a:rPr>
              <a:t> Background </a:t>
            </a:r>
            <a:r>
              <a:rPr lang="de-DE" sz="1600" i="1" dirty="0" err="1">
                <a:ea typeface="ＭＳ Ｐゴシック" charset="0"/>
              </a:rPr>
              <a:t>Calculation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994525" y="128588"/>
            <a:ext cx="1984375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8" name="Picture 2" descr="E:\Users\Huth\Desktop\Bilder UNIFIT 2018\BF-Shirle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3" descr="E:\Users\Huth\Desktop\Bilder UNIFIT 2018\BF-homogeneous Tougaar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763" y="1511300"/>
            <a:ext cx="4319587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4" descr="E:\Users\Huth\Desktop\Bilder UNIFIT 2018\BF-INhomogeneous Tougaar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4788" y="3946525"/>
            <a:ext cx="4321175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811213" y="1533525"/>
            <a:ext cx="2260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Shirley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de-DE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29225" y="1533525"/>
            <a:ext cx="27574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Tougaard</a:t>
            </a:r>
            <a:r>
              <a:rPr lang="de-DE" sz="1600" cap="sm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homogeneous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endParaRPr lang="de-DE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260725" y="3965575"/>
            <a:ext cx="27574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600" cap="small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Tougaard</a:t>
            </a:r>
            <a:r>
              <a:rPr lang="de-DE" sz="1600" cap="small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homogeneous</a:t>
            </a:r>
            <a:r>
              <a:rPr lang="de-DE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endParaRPr lang="de-DE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06400" y="347663"/>
            <a:ext cx="8234363" cy="1011237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Fitting </a:t>
            </a:r>
            <a:b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	– Batch Processing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B997E0A-37D8-4772-8AA5-80B28485CAE7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48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Batch Processing → Batch Processing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994525" y="128588"/>
            <a:ext cx="1984375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902" name="Picture 3" descr="E:\Users\Huth\Desktop\Bilder UNIFIT 2018\batch-detai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4" descr="E:\Users\Huth\Desktop\Bilder UNIFIT 2018\batch-spektrenauswah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490538"/>
            <a:ext cx="2786062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 rot="16200000">
            <a:off x="5437188" y="2676525"/>
            <a:ext cx="5727700" cy="135572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pic>
        <p:nvPicPr>
          <p:cNvPr id="80905" name="Picture 5" descr="E:\Users\Huth\Desktop\Bilder UNIFIT 2018\batch-processi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4068763"/>
            <a:ext cx="43434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73063" y="508000"/>
            <a:ext cx="8234362" cy="5207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45CB33A-25E2-4030-97B0-8A4F2FA12314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49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57200" y="1547813"/>
            <a:ext cx="8535988" cy="3328987"/>
          </a:xfrm>
        </p:spPr>
        <p:txBody>
          <a:bodyPr>
            <a:normAutofit/>
          </a:bodyPr>
          <a:lstStyle/>
          <a:p>
            <a:pPr defTabSz="609585">
              <a:lnSpc>
                <a:spcPct val="110000"/>
              </a:lnSpc>
              <a:defRPr/>
            </a:pPr>
            <a:r>
              <a:rPr lang="en-GB" sz="2133" dirty="0" smtClean="0">
                <a:latin typeface="+mj-lt"/>
                <a:ea typeface="ＭＳ Ｐゴシック" charset="0"/>
              </a:rPr>
              <a:t>Qualitative Analysis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Quantitative Analysis (with fit-parameter errors)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Chemical Analysis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Parameter Plots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3D Plots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XY 3D Plots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Layer Thickness Estimation</a:t>
            </a:r>
            <a:endParaRPr lang="en-GB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FF0AE4F-F68B-4716-9C3D-25F5D8E90693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22531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4860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2. Wagner Plot (Auger Parameter)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Grafi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16113"/>
            <a:ext cx="8780463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 </a:t>
            </a:r>
            <a:b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	– Qualitative Analysis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4F69216-AE3A-4045-A8A0-6D3FF6D65758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50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Information → </a:t>
            </a:r>
            <a:r>
              <a:rPr lang="de-DE" sz="1600" i="1" dirty="0" err="1">
                <a:ea typeface="ＭＳ Ｐゴシック" charset="0"/>
              </a:rPr>
              <a:t>Identify</a:t>
            </a:r>
            <a:r>
              <a:rPr lang="de-DE" sz="1600" i="1" dirty="0">
                <a:ea typeface="ＭＳ Ｐゴシック" charset="0"/>
              </a:rPr>
              <a:t> Lines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pic>
        <p:nvPicPr>
          <p:cNvPr id="82949" name="Picture 2" descr="E:\Users\Huth\Desktop\Bilder UNIFIT 2018\GaAs-surve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562100"/>
            <a:ext cx="6238875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3" descr="E:\Users\Huth\Desktop\Bilder UNIFIT 2018\identify lin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4638" y="95250"/>
            <a:ext cx="23987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6657975" y="3756025"/>
            <a:ext cx="2300288" cy="1862138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660400" y="4699000"/>
            <a:ext cx="5768975" cy="1651000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All Lines/Important Lines/Element Lines</a:t>
            </a:r>
          </a:p>
          <a:p>
            <a:pPr>
              <a:lnSpc>
                <a:spcPct val="110000"/>
              </a:lnSpc>
              <a:defRPr/>
            </a:pPr>
            <a:r>
              <a:rPr lang="en-GB" sz="2133" dirty="0" smtClean="0">
                <a:ea typeface="ＭＳ Ｐゴシック" charset="0"/>
              </a:rPr>
              <a:t>manual or </a:t>
            </a:r>
            <a:r>
              <a:rPr lang="en-GB" sz="2133" b="1" dirty="0" smtClean="0">
                <a:solidFill>
                  <a:schemeClr val="accent1"/>
                </a:solidFill>
                <a:ea typeface="ＭＳ Ｐゴシック" charset="0"/>
              </a:rPr>
              <a:t>automatic</a:t>
            </a:r>
            <a:r>
              <a:rPr lang="en-GB" sz="2133" dirty="0" smtClean="0">
                <a:ea typeface="ＭＳ Ｐゴシック" charset="0"/>
              </a:rPr>
              <a:t> annotation</a:t>
            </a:r>
          </a:p>
          <a:p>
            <a:pPr lvl="3">
              <a:lnSpc>
                <a:spcPct val="110000"/>
              </a:lnSpc>
              <a:defRPr/>
            </a:pPr>
            <a:r>
              <a:rPr lang="en-GB" altLang="de-DE" sz="1867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Delta E/eV and Delta I(E)/cps</a:t>
            </a:r>
          </a:p>
          <a:p>
            <a:pPr lvl="3">
              <a:lnSpc>
                <a:spcPct val="110000"/>
              </a:lnSpc>
              <a:defRPr/>
            </a:pPr>
            <a:r>
              <a:rPr lang="en-GB" altLang="de-DE" sz="1867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Check with Mainlines</a:t>
            </a:r>
            <a:endParaRPr lang="en-GB" altLang="de-DE" sz="1867" dirty="0">
              <a:latin typeface="+mj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294188" y="261938"/>
            <a:ext cx="2457450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oxidized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4" descr="E:\Users\Huth\Desktop\Bilder UNIFIT 2018\GaAs-quant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1417638"/>
            <a:ext cx="6503988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 </a:t>
            </a:r>
            <a:b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	– quantitative Analysis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EC1B48D-7ACB-482C-BC58-560FF718EA25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51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 err="1">
                <a:ea typeface="ＭＳ Ｐゴシック" charset="0"/>
              </a:rPr>
              <a:t>Quantification</a:t>
            </a:r>
            <a:r>
              <a:rPr lang="de-DE" sz="1600" i="1" dirty="0">
                <a:ea typeface="ＭＳ Ｐゴシック" charset="0"/>
              </a:rPr>
              <a:t> → </a:t>
            </a:r>
            <a:r>
              <a:rPr lang="de-DE" sz="1600" i="1" dirty="0" err="1">
                <a:ea typeface="ＭＳ Ｐゴシック" charset="0"/>
              </a:rPr>
              <a:t>Concentration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15" name="Pfeil nach rechts 14"/>
          <p:cNvSpPr/>
          <p:nvPr/>
        </p:nvSpPr>
        <p:spPr>
          <a:xfrm rot="12501327">
            <a:off x="1612900" y="2817813"/>
            <a:ext cx="650875" cy="382587"/>
          </a:xfrm>
          <a:prstGeom prst="righ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6992938" y="130175"/>
            <a:ext cx="2151062" cy="912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oxidized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648075" y="1417638"/>
            <a:ext cx="3030538" cy="482441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8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pic>
        <p:nvPicPr>
          <p:cNvPr id="83977" name="Picture 3" descr="E:\Users\Huth\Documents\05 Zeug\UNIFIT\UNIFIT 2019\Bilder neu\evaluation-quant-Ga3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1495425"/>
            <a:ext cx="431958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8147050" y="1495425"/>
            <a:ext cx="958850" cy="379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867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de-DE" sz="1867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867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83979" name="Picture 4" descr="E:\Users\Huth\Documents\05 Zeug\UNIFIT\UNIFIT 2019\Bilder neu\evaluation-quant-As3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868738"/>
            <a:ext cx="431958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8147050" y="3868738"/>
            <a:ext cx="958850" cy="379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867" dirty="0">
                <a:latin typeface="Arial" panose="020B0604020202020204" pitchFamily="34" charset="0"/>
                <a:cs typeface="Arial" panose="020B0604020202020204" pitchFamily="34" charset="0"/>
              </a:rPr>
              <a:t>As 3</a:t>
            </a:r>
            <a:r>
              <a:rPr lang="de-DE" sz="1867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189163" y="3094038"/>
            <a:ext cx="2047875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09585" eaLnBrk="0" hangingPunct="0">
              <a:defRPr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choose the lines of interest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 descr="E:\Users\Huth\Documents\05 Zeug\UNIFIT\UNIFIT 2019\Bilder neu\evaluation-quant-As3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2963" y="1731963"/>
            <a:ext cx="3119437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3" descr="E:\Users\Huth\Documents\05 Zeug\UNIFIT\UNIFIT 2019\Bilder neu\evaluation-quant-Ga3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2963" y="125413"/>
            <a:ext cx="3119437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 </a:t>
            </a:r>
            <a:b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	– quantitative Analysis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DBEB0E0-4A91-475C-B3A5-D7048600ABB2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52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 err="1">
                <a:ea typeface="ＭＳ Ｐゴシック" charset="0"/>
              </a:rPr>
              <a:t>Quantification</a:t>
            </a:r>
            <a:r>
              <a:rPr lang="de-DE" sz="1600" i="1" dirty="0">
                <a:ea typeface="ＭＳ Ｐゴシック" charset="0"/>
              </a:rPr>
              <a:t> → </a:t>
            </a:r>
            <a:r>
              <a:rPr lang="de-DE" sz="1600" i="1" dirty="0" err="1">
                <a:ea typeface="ＭＳ Ｐゴシック" charset="0"/>
              </a:rPr>
              <a:t>Concentration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15" name="Pfeil nach rechts 14"/>
          <p:cNvSpPr/>
          <p:nvPr/>
        </p:nvSpPr>
        <p:spPr>
          <a:xfrm rot="5400000">
            <a:off x="-203199" y="2222500"/>
            <a:ext cx="1604962" cy="382587"/>
          </a:xfrm>
          <a:prstGeom prst="righ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838200" y="1317625"/>
            <a:ext cx="4611688" cy="2181225"/>
          </a:xfrm>
        </p:spPr>
        <p:txBody>
          <a:bodyPr/>
          <a:lstStyle/>
          <a:p>
            <a:pPr marL="0" indent="0" defTabSz="609585">
              <a:buFont typeface="Symbol" charset="2"/>
              <a:buNone/>
              <a:defRPr/>
            </a:pPr>
            <a:r>
              <a:rPr lang="en-GB" sz="18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Quantification Table</a:t>
            </a:r>
          </a:p>
          <a:p>
            <a:pPr defTabSz="609585">
              <a:defRPr/>
            </a:pPr>
            <a:r>
              <a:rPr lang="en-GB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choose compound which should be included in the quantification</a:t>
            </a:r>
          </a:p>
          <a:p>
            <a:pPr defTabSz="609585">
              <a:defRPr/>
            </a:pPr>
            <a:r>
              <a:rPr lang="en-GB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load the correct sensitivity factors</a:t>
            </a:r>
          </a:p>
          <a:p>
            <a:pPr defTabSz="609585">
              <a:defRPr/>
            </a:pPr>
            <a:r>
              <a:rPr lang="en-GB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load the correct transmission function</a:t>
            </a:r>
          </a:p>
          <a:p>
            <a:pPr defTabSz="609585">
              <a:defRPr/>
            </a:pPr>
            <a:r>
              <a:rPr lang="en-GB" sz="1867" dirty="0" smtClean="0">
                <a:latin typeface="Arial" panose="020B0604020202020204" pitchFamily="34" charset="0"/>
                <a:cs typeface="Arial" panose="020B0604020202020204" pitchFamily="34" charset="0"/>
              </a:rPr>
              <a:t>parameter plot</a:t>
            </a:r>
            <a:endParaRPr lang="en-GB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089900" y="125413"/>
            <a:ext cx="9525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09585" eaLnBrk="0" hangingPunct="0">
              <a:defRPr/>
            </a:pPr>
            <a:r>
              <a:rPr lang="de-DE" sz="1867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de-DE" sz="1867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de-DE" sz="1867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089900" y="1731963"/>
            <a:ext cx="9525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09585" eaLnBrk="0" hangingPunct="0">
              <a:defRPr/>
            </a:pPr>
            <a:r>
              <a:rPr lang="de-DE" sz="1867" dirty="0">
                <a:latin typeface="Arial" panose="020B0604020202020204" pitchFamily="34" charset="0"/>
                <a:cs typeface="Arial" panose="020B0604020202020204" pitchFamily="34" charset="0"/>
              </a:rPr>
              <a:t>As 3</a:t>
            </a:r>
            <a:r>
              <a:rPr lang="de-DE" sz="1867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85003" name="Picture 2" descr="E:\Users\Huth\Documents\05 Zeug\UNIFIT\UNIFIT 2019\Bilder neu\evaluation-quant-tab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5" y="3352800"/>
            <a:ext cx="86391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406400"/>
            <a:ext cx="8234363" cy="1011238"/>
          </a:xfrm>
          <a:prstGeom prst="rect">
            <a:avLst/>
          </a:prstGeom>
        </p:spPr>
        <p:txBody>
          <a:bodyPr/>
          <a:lstStyle/>
          <a:p>
            <a:pPr defTabSz="609585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 </a:t>
            </a:r>
            <a:b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	– quantitative Analysis – 100 %</a:t>
            </a:r>
            <a:endParaRPr lang="de-DE" sz="2667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67441F-E59D-4F0C-91AE-9AFA64CB8830}" type="slidenum">
              <a:rPr lang="de-DE" altLang="de-DE"/>
              <a:pPr>
                <a:defRPr/>
              </a:pPr>
              <a:t>53</a:t>
            </a:fld>
            <a:endParaRPr lang="de-DE" altLang="de-DE" dirty="0"/>
          </a:p>
        </p:txBody>
      </p:sp>
      <p:pic>
        <p:nvPicPr>
          <p:cNvPr id="86019" name="Picture 3" descr="E:\Users\Huth\Documents\05 Zeug\UNIFIT\UNIFIT 2019\Bilder neu\evaluation-quant-table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0" y="3600450"/>
            <a:ext cx="768032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1200150" y="3600450"/>
            <a:ext cx="7680325" cy="584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5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pic>
        <p:nvPicPr>
          <p:cNvPr id="86022" name="Picture 2" descr="E:\Users\Huth\Documents\05 Zeug\UNIFIT\UNIFIT 2019\Bilder neu\evaluation-quant-tabl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1344613"/>
            <a:ext cx="7680325" cy="257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4224338" y="3608388"/>
            <a:ext cx="915987" cy="33813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5040313" y="5878513"/>
            <a:ext cx="915987" cy="33813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8" name="Geschweifte Klammer rechts 7"/>
          <p:cNvSpPr/>
          <p:nvPr/>
        </p:nvSpPr>
        <p:spPr>
          <a:xfrm>
            <a:off x="7942263" y="1819275"/>
            <a:ext cx="309562" cy="1428750"/>
          </a:xfrm>
          <a:prstGeom prst="rightBrac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8124825" y="2347913"/>
            <a:ext cx="1000125" cy="361950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de-DE" altLang="de-DE" sz="1600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100 %</a:t>
            </a:r>
            <a:endParaRPr lang="de-DE" altLang="de-DE" sz="1600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8399463" y="4067175"/>
            <a:ext cx="385762" cy="28733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8399463" y="4953000"/>
            <a:ext cx="385762" cy="28733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3" descr="E:\Users\Huth\Desktop\Bilder UNIFIT 2018\BTO-Ti2p-double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0" y="658813"/>
            <a:ext cx="30083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 </a:t>
            </a:r>
            <a:b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	– Fit Parameter Errors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6248F59-BF40-47F7-9477-4232511FDC7C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54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Peak Fit → Show Fit-Parameter Errors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838200" y="1663700"/>
            <a:ext cx="5586413" cy="2181225"/>
          </a:xfrm>
        </p:spPr>
        <p:txBody>
          <a:bodyPr/>
          <a:lstStyle/>
          <a:p>
            <a:pPr marL="0" indent="0" defTabSz="609585">
              <a:buFont typeface="Symbol" charset="2"/>
              <a:buNone/>
              <a:defRPr/>
            </a:pPr>
            <a:r>
              <a:rPr lang="de-DE" sz="1867" u="sng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de-DE" sz="1867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67" u="sng" dirty="0">
                <a:latin typeface="Arial" panose="020B0604020202020204" pitchFamily="34" charset="0"/>
                <a:cs typeface="Arial" panose="020B0604020202020204" pitchFamily="34" charset="0"/>
              </a:rPr>
              <a:t> Errors </a:t>
            </a:r>
          </a:p>
          <a:p>
            <a:pPr defTabSz="609585">
              <a:defRPr/>
            </a:pPr>
            <a:r>
              <a:rPr lang="de-DE" sz="1867" dirty="0">
                <a:latin typeface="Arial" panose="020B0604020202020204" pitchFamily="34" charset="0"/>
                <a:cs typeface="Arial" panose="020B0604020202020204" pitchFamily="34" charset="0"/>
              </a:rPr>
              <a:t>Iterative</a:t>
            </a:r>
          </a:p>
          <a:p>
            <a:pPr defTabSz="609585">
              <a:defRPr/>
            </a:pPr>
            <a:r>
              <a:rPr lang="de-DE" sz="1867" dirty="0">
                <a:latin typeface="Arial" panose="020B0604020202020204" pitchFamily="34" charset="0"/>
                <a:cs typeface="Arial" panose="020B0604020202020204" pitchFamily="34" charset="0"/>
              </a:rPr>
              <a:t>Matrix Inversion</a:t>
            </a:r>
          </a:p>
        </p:txBody>
      </p:sp>
      <p:pic>
        <p:nvPicPr>
          <p:cNvPr id="87047" name="Picture 2" descr="E:\Users\Huth\Documents\03 Zeug\UNIFIT\UNIFIT 2018\Bilder UNIFIT 2018\error-background parame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3225" y="2763838"/>
            <a:ext cx="2800350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4" descr="E:\Users\Huth\Documents\03 Zeug\UNIFIT\UNIFIT 2018\Bilder UNIFIT 2018\error-fit paramet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138" y="1819275"/>
            <a:ext cx="3367087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6994525" y="128588"/>
            <a:ext cx="198437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BTO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Evaluation 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Layer Thickness Estimation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3E2B989-C888-4277-AD1F-9FC5973B0782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55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 err="1">
                <a:latin typeface="+mj-lt"/>
                <a:ea typeface="ＭＳ Ｐゴシック" charset="0"/>
              </a:rPr>
              <a:t>Quantification</a:t>
            </a:r>
            <a:r>
              <a:rPr lang="de-DE" sz="1600" i="1" dirty="0">
                <a:latin typeface="+mj-lt"/>
                <a:ea typeface="ＭＳ Ｐゴシック" charset="0"/>
              </a:rPr>
              <a:t> </a:t>
            </a:r>
            <a:r>
              <a:rPr lang="de-DE" sz="1600" i="1" dirty="0">
                <a:ea typeface="ＭＳ Ｐゴシック" charset="0"/>
              </a:rPr>
              <a:t>→ </a:t>
            </a:r>
            <a:r>
              <a:rPr lang="de-DE" sz="1600" i="1" dirty="0" err="1">
                <a:ea typeface="ＭＳ Ｐゴシック" charset="0"/>
              </a:rPr>
              <a:t>Thickness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Estimation</a:t>
            </a:r>
            <a:r>
              <a:rPr lang="de-DE" sz="1600" i="1" dirty="0">
                <a:ea typeface="ＭＳ Ｐゴシック" charset="0"/>
              </a:rPr>
              <a:t> 1 (ERXPS)</a:t>
            </a:r>
            <a:endParaRPr lang="de-DE" sz="1600" dirty="0">
              <a:latin typeface="+mj-lt"/>
              <a:ea typeface="ＭＳ Ｐゴシック" charset="0"/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838200" y="1663700"/>
            <a:ext cx="5586413" cy="2181225"/>
          </a:xfrm>
        </p:spPr>
        <p:txBody>
          <a:bodyPr/>
          <a:lstStyle/>
          <a:p>
            <a:pPr marL="0" indent="0" defTabSz="609585">
              <a:buFont typeface="Symbol" charset="2"/>
              <a:buNone/>
              <a:defRPr/>
            </a:pPr>
            <a:r>
              <a:rPr lang="de-DE" sz="18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8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de-DE" sz="18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XPS (ERXPS)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643688" y="128588"/>
            <a:ext cx="23352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As 2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3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oxidized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071" name="Picture 8" descr="E:\Users\Huth\Documents\03 Zeug\UNIFIT\UNIFIT 2018\Bilder UNIFIT 2018\LT-ERXPS-As2p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9" descr="E:\Users\Huth\Documents\03 Zeug\UNIFIT\UNIFIT 2018\Bilder UNIFIT 2018\LT-ERXPS-As3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3840163"/>
            <a:ext cx="432117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3" name="Picture 7" descr="E:\Users\Huth\Documents\03 Zeug\UNIFIT\UNIFIT 2018\Bilder UNIFIT 2018\LT-ERXP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3488" y="2263775"/>
            <a:ext cx="53022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hteck 23"/>
          <p:cNvSpPr/>
          <p:nvPr/>
        </p:nvSpPr>
        <p:spPr>
          <a:xfrm>
            <a:off x="809625" y="1530350"/>
            <a:ext cx="1017588" cy="381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 eaLnBrk="0" hangingPunct="0">
              <a:defRPr/>
            </a:pP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2</a:t>
            </a:r>
            <a:r>
              <a:rPr lang="de-DE" sz="1867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867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</a:p>
        </p:txBody>
      </p:sp>
      <p:sp>
        <p:nvSpPr>
          <p:cNvPr id="25" name="Rechteck 24"/>
          <p:cNvSpPr/>
          <p:nvPr/>
        </p:nvSpPr>
        <p:spPr>
          <a:xfrm>
            <a:off x="900113" y="3860800"/>
            <a:ext cx="796925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09585" eaLnBrk="0" hangingPunct="0">
              <a:defRPr/>
            </a:pP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3</a:t>
            </a:r>
            <a:r>
              <a:rPr lang="de-DE" sz="1867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Rechteck 25"/>
          <p:cNvSpPr/>
          <p:nvPr/>
        </p:nvSpPr>
        <p:spPr>
          <a:xfrm>
            <a:off x="6994525" y="4511675"/>
            <a:ext cx="2081213" cy="34131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4749800" y="1658938"/>
            <a:ext cx="3910013" cy="2181225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charset="2"/>
              <a:buNone/>
              <a:defRPr/>
            </a:pPr>
            <a:r>
              <a:rPr lang="en-GB" sz="1867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resolved XPS (ERXPS)</a:t>
            </a:r>
            <a:endParaRPr lang="en-GB" sz="1867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Evaluation 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Layer Thickness Estimation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8E76C5B-3F6D-4CFA-B0E6-1A61BDFB9411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56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89092" name="Inhaltsplatzhalter 2"/>
          <p:cNvSpPr txBox="1">
            <a:spLocks/>
          </p:cNvSpPr>
          <p:nvPr/>
        </p:nvSpPr>
        <p:spPr bwMode="auto">
          <a:xfrm>
            <a:off x="1412875" y="6329363"/>
            <a:ext cx="69850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110000"/>
              </a:lnSpc>
              <a:spcBef>
                <a:spcPct val="20000"/>
              </a:spcBef>
              <a:buClr>
                <a:srgbClr val="D8413E"/>
              </a:buClr>
              <a:buFont typeface="Symbol" pitchFamily="18" charset="2"/>
              <a:buNone/>
            </a:pPr>
            <a:r>
              <a:rPr lang="de-DE" sz="1600">
                <a:latin typeface="Arial" charset="0"/>
              </a:rPr>
              <a:t>path: </a:t>
            </a:r>
            <a:r>
              <a:rPr lang="de-DE" sz="1600" i="1">
                <a:latin typeface="Arial" charset="0"/>
              </a:rPr>
              <a:t>Quantification → Thickness Estimation 2 (ARXPS)</a:t>
            </a:r>
            <a:endParaRPr lang="de-DE" sz="1600">
              <a:latin typeface="Arial" charset="0"/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838200" y="1663700"/>
            <a:ext cx="5586413" cy="2181225"/>
          </a:xfrm>
        </p:spPr>
        <p:txBody>
          <a:bodyPr/>
          <a:lstStyle/>
          <a:p>
            <a:pPr marL="0" indent="0" defTabSz="609585">
              <a:buFont typeface="Symbol" charset="2"/>
              <a:buNone/>
              <a:defRPr/>
            </a:pPr>
            <a:r>
              <a:rPr lang="de-DE" sz="18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 </a:t>
            </a:r>
            <a:r>
              <a:rPr lang="de-DE" sz="1867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de-DE" sz="1867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XPS (ARXPS)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994525" y="128588"/>
            <a:ext cx="1984375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095" name="Gruppieren 1"/>
          <p:cNvGrpSpPr>
            <a:grpSpLocks/>
          </p:cNvGrpSpPr>
          <p:nvPr/>
        </p:nvGrpSpPr>
        <p:grpSpPr bwMode="auto">
          <a:xfrm>
            <a:off x="47625" y="2206625"/>
            <a:ext cx="9072563" cy="966788"/>
            <a:chOff x="36000" y="2027887"/>
            <a:chExt cx="6804000" cy="724672"/>
          </a:xfrm>
        </p:grpSpPr>
        <p:pic>
          <p:nvPicPr>
            <p:cNvPr id="89103" name="Picture 6" descr="E:\Users\Huth\Documents\03 Zeug\UNIFIT\UNIFIT 2018\Bilder UNIFIT 2018\LT-ARXPS-60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00000" y="2031259"/>
              <a:ext cx="1440000" cy="72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4" name="Picture 5" descr="E:\Users\Huth\Documents\03 Zeug\UNIFIT\UNIFIT 2018\Bilder UNIFIT 2018\LT-ARXPS-45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68000" y="2031259"/>
              <a:ext cx="1440000" cy="72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5" name="Picture 4" descr="E:\Users\Huth\Documents\03 Zeug\UNIFIT\UNIFIT 2018\Bilder UNIFIT 2018\LT-ARXPS-30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00000" y="2029573"/>
              <a:ext cx="1440000" cy="72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6" name="Picture 3" descr="E:\Users\Huth\Documents\03 Zeug\UNIFIT\UNIFIT 2018\Bilder UNIFIT 2018\LT-ARXPS-15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68000" y="2027887"/>
              <a:ext cx="1440000" cy="72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7" name="Picture 2" descr="E:\Users\Huth\Documents\03 Zeug\UNIFIT\UNIFIT 2018\Bilder UNIFIT 2018\LT-ARXPS-0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000" y="2027887"/>
              <a:ext cx="1440000" cy="72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9096" name="Picture 2" descr="E:\Users\Huth\Documents\03 Zeug\UNIFIT\UNIFIT 2018\Bilder UNIFIT 2018\LT-ARXP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3494088"/>
            <a:ext cx="8359775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31788" y="2216150"/>
            <a:ext cx="555625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09585" eaLnBrk="0" hangingPunct="0">
              <a:defRPr/>
            </a:pP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</a:t>
            </a:r>
          </a:p>
        </p:txBody>
      </p:sp>
      <p:sp>
        <p:nvSpPr>
          <p:cNvPr id="18" name="Rechteck 17"/>
          <p:cNvSpPr/>
          <p:nvPr/>
        </p:nvSpPr>
        <p:spPr>
          <a:xfrm>
            <a:off x="2109788" y="2217738"/>
            <a:ext cx="688975" cy="379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09585" eaLnBrk="0" hangingPunct="0">
              <a:defRPr/>
            </a:pP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15°</a:t>
            </a:r>
          </a:p>
        </p:txBody>
      </p:sp>
      <p:sp>
        <p:nvSpPr>
          <p:cNvPr id="19" name="Rechteck 18"/>
          <p:cNvSpPr/>
          <p:nvPr/>
        </p:nvSpPr>
        <p:spPr>
          <a:xfrm>
            <a:off x="3884613" y="2216150"/>
            <a:ext cx="688975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09585" eaLnBrk="0" hangingPunct="0">
              <a:defRPr/>
            </a:pP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</p:txBody>
      </p:sp>
      <p:sp>
        <p:nvSpPr>
          <p:cNvPr id="20" name="Rechteck 19"/>
          <p:cNvSpPr/>
          <p:nvPr/>
        </p:nvSpPr>
        <p:spPr>
          <a:xfrm>
            <a:off x="5705475" y="2227263"/>
            <a:ext cx="690563" cy="379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09585" eaLnBrk="0" hangingPunct="0">
              <a:defRPr/>
            </a:pP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</a:p>
        </p:txBody>
      </p:sp>
      <p:sp>
        <p:nvSpPr>
          <p:cNvPr id="21" name="Rechteck 20"/>
          <p:cNvSpPr/>
          <p:nvPr/>
        </p:nvSpPr>
        <p:spPr>
          <a:xfrm>
            <a:off x="7481888" y="2225675"/>
            <a:ext cx="690562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09585" eaLnBrk="0" hangingPunct="0">
              <a:defRPr/>
            </a:pP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</a:t>
            </a:r>
          </a:p>
        </p:txBody>
      </p:sp>
      <p:sp>
        <p:nvSpPr>
          <p:cNvPr id="22" name="Rechteck 21"/>
          <p:cNvSpPr/>
          <p:nvPr/>
        </p:nvSpPr>
        <p:spPr>
          <a:xfrm>
            <a:off x="6345238" y="5305425"/>
            <a:ext cx="1525587" cy="3429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 descr="E:\Users\Huth\Desktop\Bilder UNIFIT 2018\GaAs-che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4638" y="95250"/>
            <a:ext cx="23987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 </a:t>
            </a:r>
            <a:b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	– Chemical Analysis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90547C2-6DC6-46FF-8DFF-28FA0C588EDD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57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Information → </a:t>
            </a:r>
            <a:r>
              <a:rPr lang="de-DE" sz="1600" i="1" dirty="0" err="1">
                <a:ea typeface="ＭＳ Ｐゴシック" charset="0"/>
              </a:rPr>
              <a:t>Identify</a:t>
            </a:r>
            <a:r>
              <a:rPr lang="de-DE" sz="1600" i="1" dirty="0">
                <a:ea typeface="ＭＳ Ｐゴシック" charset="0"/>
              </a:rPr>
              <a:t> Lines → Chemical </a:t>
            </a:r>
            <a:r>
              <a:rPr lang="de-DE" sz="1600" i="1" dirty="0" err="1">
                <a:ea typeface="ＭＳ Ｐゴシック" charset="0"/>
              </a:rPr>
              <a:t>Shift</a:t>
            </a:r>
            <a:endParaRPr lang="de-DE" sz="1600" dirty="0">
              <a:ea typeface="ＭＳ Ｐゴシック" charset="0"/>
            </a:endParaRPr>
          </a:p>
        </p:txBody>
      </p:sp>
      <p:pic>
        <p:nvPicPr>
          <p:cNvPr id="90118" name="Picture 2" descr="E:\Users\Huth\Desktop\Bilder UNIFIT 2018\GaAs-As2p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2009775"/>
            <a:ext cx="62404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4294188" y="128588"/>
            <a:ext cx="24574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As 2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oxidized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661150" y="2874963"/>
            <a:ext cx="1273175" cy="3429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Evaluation 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Saving of Processing steps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1F94208-59C0-4D02-9808-AA478D0211C7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58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412875" y="6329363"/>
            <a:ext cx="7278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File → Save/Open Project Processing </a:t>
            </a:r>
            <a:r>
              <a:rPr lang="de-DE" sz="1600" i="1" dirty="0" err="1">
                <a:ea typeface="ＭＳ Ｐゴシック" charset="0"/>
              </a:rPr>
              <a:t>Steps</a:t>
            </a:r>
            <a:r>
              <a:rPr lang="de-DE" sz="1600" i="1" dirty="0">
                <a:ea typeface="ＭＳ Ｐゴシック" charset="0"/>
              </a:rPr>
              <a:t>/Design Standard Windows</a:t>
            </a:r>
            <a:endParaRPr lang="de-DE" sz="1600" dirty="0">
              <a:ea typeface="ＭＳ Ｐゴシック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113588" y="63500"/>
            <a:ext cx="1965325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</a:t>
            </a:r>
            <a:r>
              <a:rPr lang="de-DE" altLang="de-DE" sz="2133" dirty="0" err="1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from</a:t>
            </a: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 UNIFIT 2019</a:t>
            </a:r>
            <a:endParaRPr lang="de-DE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1547813"/>
            <a:ext cx="8542338" cy="4589462"/>
          </a:xfrm>
        </p:spPr>
        <p:txBody>
          <a:bodyPr/>
          <a:lstStyle/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Saving of the compete evaluation using UNIFIT project (*.</a:t>
            </a:r>
            <a:r>
              <a:rPr lang="en-GB" altLang="de-DE" sz="2133" dirty="0" err="1" smtClean="0">
                <a:latin typeface="+mj-lt"/>
                <a:ea typeface="ＭＳ Ｐゴシック" charset="0"/>
                <a:cs typeface="Arial" panose="020B0604020202020204" pitchFamily="34" charset="0"/>
              </a:rPr>
              <a:t>ufp</a:t>
            </a: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)</a:t>
            </a:r>
            <a:b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</a:b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						</a:t>
            </a:r>
            <a:r>
              <a:rPr lang="en-GB" altLang="de-DE" sz="2133" b="1" dirty="0" smtClean="0">
                <a:solidFill>
                  <a:srgbClr val="C00000"/>
                </a:solidFill>
                <a:latin typeface="+mj-lt"/>
                <a:ea typeface="ＭＳ Ｐゴシック" charset="0"/>
                <a:cs typeface="Arial" panose="020B0604020202020204" pitchFamily="34" charset="0"/>
              </a:rPr>
              <a:t>or  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export of processing steps and design features of selected regions in one *.</a:t>
            </a:r>
            <a:r>
              <a:rPr lang="en-GB" altLang="de-DE" sz="2133" dirty="0" err="1" smtClean="0">
                <a:latin typeface="+mj-lt"/>
                <a:ea typeface="ＭＳ Ｐゴシック" charset="0"/>
                <a:cs typeface="Arial" panose="020B0604020202020204" pitchFamily="34" charset="0"/>
              </a:rPr>
              <a:t>ppd</a:t>
            </a: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 file </a:t>
            </a: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2133" b="1" dirty="0" smtClean="0">
                <a:solidFill>
                  <a:schemeClr val="accent1"/>
                </a:solidFill>
                <a:latin typeface="+mj-lt"/>
                <a:ea typeface="ＭＳ Ｐゴシック" charset="0"/>
                <a:cs typeface="Arial" panose="020B0604020202020204" pitchFamily="34" charset="0"/>
              </a:rPr>
              <a:t>				</a:t>
            </a:r>
            <a:r>
              <a:rPr lang="en-GB" altLang="de-DE" sz="2133" b="1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→ easy re-use for other data sets</a:t>
            </a:r>
          </a:p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endParaRPr lang="en-GB" altLang="de-DE" sz="1067" b="1" dirty="0" smtClean="0">
              <a:solidFill>
                <a:schemeClr val="accent1"/>
              </a:solidFill>
              <a:latin typeface="+mn-lt"/>
              <a:ea typeface="ＭＳ Ｐゴシック" charset="0"/>
              <a:cs typeface="Arial" panose="020B0604020202020204" pitchFamily="34" charset="0"/>
            </a:endParaRP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selection of regions on which steps/designs shall be applied on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regions must have the same name as original one (optionally without batch parameter)</a:t>
            </a:r>
          </a:p>
          <a:p>
            <a:pPr defTabSz="609585">
              <a:lnSpc>
                <a:spcPct val="110000"/>
              </a:lnSpc>
              <a:defRPr/>
            </a:pP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formatted titles and labels, interpolations operations and charge corrections are </a:t>
            </a:r>
            <a:r>
              <a:rPr lang="en-GB" altLang="de-DE" sz="2133" cap="small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not</a:t>
            </a:r>
            <a:r>
              <a:rPr lang="en-GB" altLang="de-DE" sz="2133" dirty="0" smtClean="0">
                <a:latin typeface="+mn-lt"/>
                <a:ea typeface="ＭＳ Ｐゴシック" charset="0"/>
                <a:cs typeface="Arial" panose="020B0604020202020204" pitchFamily="34" charset="0"/>
              </a:rPr>
              <a:t> saved</a:t>
            </a:r>
            <a:endParaRPr lang="en-GB" altLang="de-DE" sz="2133" dirty="0">
              <a:latin typeface="+mn-lt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4" descr="E:\Users\Huth\Desktop\Bilder UNIFIT 2018\batch-waterf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706563"/>
            <a:ext cx="4079875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 – 3d Plots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AE5FDC0-1E05-4B7B-9F8C-EB0FB95D130B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59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Batch Processing → Plot 3D …</a:t>
            </a:r>
            <a:endParaRPr lang="de-DE" sz="1600" dirty="0">
              <a:ea typeface="ＭＳ Ｐゴシック" charset="0"/>
            </a:endParaRPr>
          </a:p>
        </p:txBody>
      </p:sp>
      <p:pic>
        <p:nvPicPr>
          <p:cNvPr id="92166" name="Picture 3" descr="E:\Users\Huth\Desktop\Bilder UNIFIT 2018\batch-color-com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763" y="4154488"/>
            <a:ext cx="4079875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5" descr="E:\Users\Huth\Desktop\Bilder UNIFIT 2018\batch-waterfall-fitted spectr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4154488"/>
            <a:ext cx="4079875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8" name="Picture 6" descr="E:\Users\Huth\Desktop\Bilder UNIFIT 2018\batch-colo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3763" y="1706563"/>
            <a:ext cx="4079875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9" name="Textfeld 13"/>
          <p:cNvSpPr txBox="1">
            <a:spLocks noChangeArrowheads="1"/>
          </p:cNvSpPr>
          <p:nvPr/>
        </p:nvSpPr>
        <p:spPr bwMode="auto">
          <a:xfrm>
            <a:off x="1147763" y="1352550"/>
            <a:ext cx="2360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Waterfall (-45</a:t>
            </a:r>
            <a:r>
              <a:rPr lang="de-DE" sz="1600">
                <a:solidFill>
                  <a:schemeClr val="accent1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°</a:t>
            </a:r>
            <a:r>
              <a:rPr lang="de-DE" sz="1600">
                <a:solidFill>
                  <a:schemeClr val="accent1"/>
                </a:solidFill>
                <a:latin typeface="Arial" charset="0"/>
              </a:rPr>
              <a:t>)</a:t>
            </a:r>
          </a:p>
        </p:txBody>
      </p:sp>
      <p:sp>
        <p:nvSpPr>
          <p:cNvPr id="92170" name="Textfeld 14"/>
          <p:cNvSpPr txBox="1">
            <a:spLocks noChangeArrowheads="1"/>
          </p:cNvSpPr>
          <p:nvPr/>
        </p:nvSpPr>
        <p:spPr bwMode="auto">
          <a:xfrm>
            <a:off x="5564188" y="1352550"/>
            <a:ext cx="2557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Color Profile (Spectrum)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79475" y="3795713"/>
            <a:ext cx="33051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09585" eaLnBrk="0" hangingPunct="0">
              <a:defRPr/>
            </a:pPr>
            <a:r>
              <a:rPr lang="de-DE" sz="1600" dirty="0" err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Waterfall</a:t>
            </a:r>
            <a:r>
              <a:rPr lang="de-DE" sz="16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0</a:t>
            </a:r>
            <a:r>
              <a:rPr lang="de-DE" sz="16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°</a:t>
            </a:r>
            <a:r>
              <a:rPr lang="de-DE" sz="16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Plus (</a:t>
            </a:r>
            <a:r>
              <a:rPr lang="de-DE" sz="1600" dirty="0" err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fitted</a:t>
            </a:r>
            <a:r>
              <a:rPr lang="de-DE" sz="16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Spectra</a:t>
            </a:r>
            <a:r>
              <a:rPr lang="de-DE" sz="16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2172" name="Textfeld 16"/>
          <p:cNvSpPr txBox="1">
            <a:spLocks noChangeArrowheads="1"/>
          </p:cNvSpPr>
          <p:nvPr/>
        </p:nvSpPr>
        <p:spPr bwMode="auto">
          <a:xfrm>
            <a:off x="5332413" y="3795713"/>
            <a:ext cx="27892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Color Profile (Component 1)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994525" y="128588"/>
            <a:ext cx="1984375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4291365-447E-4418-919E-5A0773A10102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23555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4860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3. 3D Waterfall 0°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2073275"/>
            <a:ext cx="8497887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50825" y="376238"/>
            <a:ext cx="8234363" cy="10128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Evaluation 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Video Sequence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C9EACC7-3E26-4199-970C-E34CB4C51501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60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Batch Processing → XY Plot 3D …</a:t>
            </a:r>
            <a:endParaRPr lang="de-DE" sz="1600" dirty="0">
              <a:ea typeface="ＭＳ Ｐゴシック" charset="0"/>
            </a:endParaRPr>
          </a:p>
        </p:txBody>
      </p:sp>
      <p:grpSp>
        <p:nvGrpSpPr>
          <p:cNvPr id="93189" name="Gruppieren 5"/>
          <p:cNvGrpSpPr>
            <a:grpSpLocks noChangeAspect="1"/>
          </p:cNvGrpSpPr>
          <p:nvPr/>
        </p:nvGrpSpPr>
        <p:grpSpPr bwMode="auto">
          <a:xfrm>
            <a:off x="2170113" y="974725"/>
            <a:ext cx="6738937" cy="5270500"/>
            <a:chOff x="1080000" y="360000"/>
            <a:chExt cx="5580000" cy="4364023"/>
          </a:xfrm>
        </p:grpSpPr>
        <p:pic>
          <p:nvPicPr>
            <p:cNvPr id="93193" name="Picture 3" descr="E:\Users\Huth\Desktop\Bilder UNIFIT 2018\video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60000" y="360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4" name="Picture 4" descr="E:\Users\Huth\Desktop\Bilder UNIFIT 2018\video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0000" y="288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5" name="Picture 5" descr="E:\Users\Huth\Desktop\Bilder UNIFIT 2018\video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80000" y="216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6" name="Picture 6" descr="E:\Users\Huth\Desktop\Bilder UNIFIT 2018\video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000" y="144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7" name="Picture 7" descr="E:\Users\Huth\Desktop\Bilder UNIFIT 2018\video5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60000" y="72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8" name="Picture 8" descr="E:\Users\Huth\Desktop\Bilder UNIFIT 2018\video6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0000" y="36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9" name="Picture 9" descr="E:\Users\Huth\Desktop\Bilder UNIFIT 2018\video7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320000" y="72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200" name="Picture 10" descr="E:\Users\Huth\Desktop\Bilder UNIFIT 2018\video8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040000" y="144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201" name="Picture 11" descr="E:\Users\Huth\Desktop\Bilder UNIFIT 2018\video9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400000" y="216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202" name="Picture 12" descr="E:\Users\Huth\Desktop\Bilder UNIFIT 2018\video10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040000" y="288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203" name="Picture 2" descr="E:\Users\Huth\Desktop\Bilder UNIFIT 2018\video11.pn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320000" y="3600000"/>
              <a:ext cx="1260000" cy="112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Gebogener Pfeil 6"/>
          <p:cNvSpPr/>
          <p:nvPr/>
        </p:nvSpPr>
        <p:spPr>
          <a:xfrm rot="4601540">
            <a:off x="4881563" y="3292475"/>
            <a:ext cx="1304925" cy="130492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2238944"/>
              <a:gd name="adj5" fmla="val 12500"/>
            </a:avLst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994525" y="128588"/>
            <a:ext cx="1984375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87313" y="1349375"/>
            <a:ext cx="2009775" cy="4572000"/>
          </a:xfrm>
        </p:spPr>
        <p:txBody>
          <a:bodyPr/>
          <a:lstStyle/>
          <a:p>
            <a:pPr marL="0" indent="0" defTabSz="609585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1600" b="1" cap="small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</a:t>
            </a:r>
            <a:endParaRPr lang="en-GB" altLang="de-DE" sz="16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09585">
              <a:buFont typeface="Symbol" charset="2"/>
              <a:buNone/>
              <a:defRPr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All video-sequence windows can be exported automatically. An  animated gif file can be generated using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software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gifanimator.exe! (included in the software package)</a:t>
            </a:r>
            <a:endParaRPr lang="de-DE" altLang="de-D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E:\Users\Huth\Desktop\Bilder UNIFIT 2018\XY-batch-colo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975" y="1835150"/>
            <a:ext cx="254476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5" descr="E:\Users\Huth\Desktop\Bilder UNIFIT 2018\XY-batch-waterf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763" y="1751013"/>
            <a:ext cx="4319587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397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 – XY 3d Plots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DEA7186-F0B0-484C-B6B4-DF9DFD09F237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61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Batch Processing → Plot 3D …</a:t>
            </a:r>
            <a:endParaRPr lang="de-DE" sz="1600" dirty="0">
              <a:ea typeface="ＭＳ Ｐゴシック" charset="0"/>
            </a:endParaRPr>
          </a:p>
        </p:txBody>
      </p:sp>
      <p:sp>
        <p:nvSpPr>
          <p:cNvPr id="94215" name="Textfeld 14"/>
          <p:cNvSpPr txBox="1">
            <a:spLocks noChangeArrowheads="1"/>
          </p:cNvSpPr>
          <p:nvPr/>
        </p:nvSpPr>
        <p:spPr bwMode="auto">
          <a:xfrm>
            <a:off x="4937125" y="1435100"/>
            <a:ext cx="3216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XY 3D Plot 45</a:t>
            </a:r>
            <a:r>
              <a:rPr lang="de-DE" sz="1600">
                <a:solidFill>
                  <a:schemeClr val="accent1"/>
                </a:solidFill>
                <a:latin typeface="Cambria Math" pitchFamily="18" charset="0"/>
              </a:rPr>
              <a:t>°</a:t>
            </a:r>
            <a:r>
              <a:rPr lang="de-DE" sz="1600">
                <a:solidFill>
                  <a:schemeClr val="accent1"/>
                </a:solidFill>
                <a:latin typeface="Arial" charset="0"/>
              </a:rPr>
              <a:t> (Component 2)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63600" y="1435100"/>
            <a:ext cx="33051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09585" eaLnBrk="0" hangingPunct="0">
              <a:defRPr/>
            </a:pPr>
            <a:r>
              <a:rPr lang="de-DE" sz="16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XY 3D Color Plot (</a:t>
            </a:r>
            <a:r>
              <a:rPr lang="de-DE" sz="1600" dirty="0" err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Component</a:t>
            </a:r>
            <a:r>
              <a:rPr lang="de-DE" sz="16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2)</a:t>
            </a:r>
          </a:p>
        </p:txBody>
      </p:sp>
      <p:pic>
        <p:nvPicPr>
          <p:cNvPr id="94217" name="Picture 6" descr="E:\Users\Huth\Desktop\Bilder UNIFIT 2018\XY-batch-waterfall colo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3625" y="4000500"/>
            <a:ext cx="4319588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hteckiger Pfeil 23"/>
          <p:cNvSpPr/>
          <p:nvPr/>
        </p:nvSpPr>
        <p:spPr>
          <a:xfrm rot="10800000" flipH="1">
            <a:off x="3495675" y="4138613"/>
            <a:ext cx="576263" cy="576262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94219" name="Textfeld 24"/>
          <p:cNvSpPr txBox="1">
            <a:spLocks noChangeArrowheads="1"/>
          </p:cNvSpPr>
          <p:nvPr/>
        </p:nvSpPr>
        <p:spPr bwMode="auto">
          <a:xfrm>
            <a:off x="6919913" y="5418138"/>
            <a:ext cx="20939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XY 3D 45</a:t>
            </a:r>
            <a:r>
              <a:rPr lang="de-DE" sz="1600">
                <a:solidFill>
                  <a:schemeClr val="accent1"/>
                </a:solidFill>
                <a:latin typeface="Cambria Math" pitchFamily="18" charset="0"/>
              </a:rPr>
              <a:t>°</a:t>
            </a:r>
            <a:r>
              <a:rPr lang="de-DE" sz="1600">
                <a:solidFill>
                  <a:schemeClr val="accent1"/>
                </a:solidFill>
                <a:latin typeface="Arial" charset="0"/>
              </a:rPr>
              <a:t> Color </a:t>
            </a:r>
          </a:p>
          <a:p>
            <a:pPr algn="ctr"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(Component 2)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994525" y="128588"/>
            <a:ext cx="1984375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iger Pfeil 17"/>
          <p:cNvSpPr/>
          <p:nvPr/>
        </p:nvSpPr>
        <p:spPr>
          <a:xfrm rot="10800000">
            <a:off x="7997825" y="3627438"/>
            <a:ext cx="574675" cy="576262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406400"/>
            <a:ext cx="8234363" cy="1011238"/>
          </a:xfrm>
          <a:prstGeom prst="rect">
            <a:avLst/>
          </a:prstGeom>
        </p:spPr>
        <p:txBody>
          <a:bodyPr/>
          <a:lstStyle/>
          <a:p>
            <a:pPr defTabSz="609585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Evaluation – XY 3d Plots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 – Improvement of Resolution</a:t>
            </a:r>
            <a:endParaRPr lang="en-GB" sz="2667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84588" y="5367338"/>
            <a:ext cx="5006975" cy="1033462"/>
          </a:xfrm>
        </p:spPr>
        <p:txBody>
          <a:bodyPr/>
          <a:lstStyle/>
          <a:p>
            <a:pPr defTabSz="609585">
              <a:defRPr/>
            </a:pPr>
            <a:r>
              <a:rPr lang="en-GB" sz="1600" dirty="0" err="1" smtClean="0"/>
              <a:t>seperately</a:t>
            </a:r>
            <a:r>
              <a:rPr lang="en-GB" sz="1600" dirty="0" smtClean="0"/>
              <a:t> for x and y axis</a:t>
            </a:r>
          </a:p>
          <a:p>
            <a:pPr defTabSz="609585">
              <a:defRPr/>
            </a:pPr>
            <a:r>
              <a:rPr lang="en-GB" sz="1600" b="1" cap="small" dirty="0" smtClean="0">
                <a:solidFill>
                  <a:srgbClr val="C00000"/>
                </a:solidFill>
              </a:rPr>
              <a:t>Note</a:t>
            </a:r>
            <a:r>
              <a:rPr lang="en-GB" sz="1600" b="1" dirty="0" smtClean="0">
                <a:solidFill>
                  <a:srgbClr val="C00000"/>
                </a:solidFill>
              </a:rPr>
              <a:t>: it is only an </a:t>
            </a:r>
            <a:r>
              <a:rPr lang="en-GB" sz="1600" b="1" dirty="0" err="1" smtClean="0">
                <a:solidFill>
                  <a:srgbClr val="C00000"/>
                </a:solidFill>
              </a:rPr>
              <a:t>virtuell</a:t>
            </a:r>
            <a:r>
              <a:rPr lang="en-GB" sz="1600" b="1" dirty="0" smtClean="0">
                <a:solidFill>
                  <a:srgbClr val="C00000"/>
                </a:solidFill>
              </a:rPr>
              <a:t> improvement of your data!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AEA003-892D-4D63-8C53-8D37875D3A6A}" type="slidenum">
              <a:rPr lang="de-DE" altLang="de-DE"/>
              <a:pPr>
                <a:defRPr/>
              </a:pPr>
              <a:t>62</a:t>
            </a:fld>
            <a:endParaRPr lang="de-DE" altLang="de-DE" dirty="0"/>
          </a:p>
        </p:txBody>
      </p:sp>
      <p:sp>
        <p:nvSpPr>
          <p:cNvPr id="6" name="Rechteck 5"/>
          <p:cNvSpPr/>
          <p:nvPr/>
        </p:nvSpPr>
        <p:spPr>
          <a:xfrm>
            <a:off x="7113588" y="63500"/>
            <a:ext cx="1965325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</a:t>
            </a:r>
            <a:r>
              <a:rPr lang="de-DE" altLang="de-DE" sz="2133" dirty="0" err="1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from</a:t>
            </a: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 UNIFIT 2019</a:t>
            </a:r>
            <a:endParaRPr lang="de-DE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5237" name="Picture 5" descr="E:\Users\Huth\Documents\05 Zeug\UNIFIT\UNIFIT 2019\Bilder neu\GaAs-sputter depth-component 1-roug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1439863"/>
            <a:ext cx="3119438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6" descr="E:\Users\Huth\Documents\05 Zeug\UNIFIT\UNIFIT 2019\Bilder neu\GaAs-sputter depth-component 1-f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4608513"/>
            <a:ext cx="311943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4" descr="E:\Users\Huth\Documents\05 Zeug\UNIFIT\UNIFIT 2019\Bilder neu\GaAs-sputter depth-component 1-mediu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175" y="3024188"/>
            <a:ext cx="311943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7" descr="E:\Users\Huth\Documents\05 Zeug\UNIFIT\UNIFIT 2019\Bilder neu\GaAs-sputter depth-x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0650" y="1803400"/>
            <a:ext cx="2400300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8" descr="E:\Users\Huth\Documents\05 Zeug\UNIFIT\UNIFIT 2019\Bilder neu\GaAs-sputter depth-y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9225" y="1803400"/>
            <a:ext cx="2400300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3959225" y="4549775"/>
            <a:ext cx="2400300" cy="29051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6470650" y="4549775"/>
            <a:ext cx="2400300" cy="29051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grpSp>
        <p:nvGrpSpPr>
          <p:cNvPr id="95244" name="Gruppieren 7"/>
          <p:cNvGrpSpPr>
            <a:grpSpLocks/>
          </p:cNvGrpSpPr>
          <p:nvPr/>
        </p:nvGrpSpPr>
        <p:grpSpPr bwMode="auto">
          <a:xfrm>
            <a:off x="2674938" y="2640013"/>
            <a:ext cx="739775" cy="563562"/>
            <a:chOff x="2006442" y="1980476"/>
            <a:chExt cx="554013" cy="422654"/>
          </a:xfrm>
        </p:grpSpPr>
        <p:sp>
          <p:nvSpPr>
            <p:cNvPr id="16" name="Pfeil nach unten 15"/>
            <p:cNvSpPr/>
            <p:nvPr/>
          </p:nvSpPr>
          <p:spPr>
            <a:xfrm>
              <a:off x="2006442" y="2051911"/>
              <a:ext cx="292462" cy="351219"/>
            </a:xfrm>
            <a:prstGeom prst="downArrow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232327" y="1980476"/>
              <a:ext cx="328128" cy="284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 eaLnBrk="0" hangingPunct="0">
                <a:defRPr/>
              </a:pPr>
              <a:r>
                <a:rPr lang="de-DE" sz="1867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x4</a:t>
              </a:r>
              <a:endParaRPr lang="de-DE" sz="1867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245" name="Gruppieren 8"/>
          <p:cNvGrpSpPr>
            <a:grpSpLocks/>
          </p:cNvGrpSpPr>
          <p:nvPr/>
        </p:nvGrpSpPr>
        <p:grpSpPr bwMode="auto">
          <a:xfrm>
            <a:off x="2674938" y="4224338"/>
            <a:ext cx="871537" cy="563562"/>
            <a:chOff x="2006442" y="3168000"/>
            <a:chExt cx="653801" cy="423130"/>
          </a:xfrm>
        </p:grpSpPr>
        <p:sp>
          <p:nvSpPr>
            <p:cNvPr id="17" name="Pfeil nach unten 16"/>
            <p:cNvSpPr/>
            <p:nvPr/>
          </p:nvSpPr>
          <p:spPr>
            <a:xfrm>
              <a:off x="2006442" y="3239515"/>
              <a:ext cx="292960" cy="351615"/>
            </a:xfrm>
            <a:prstGeom prst="downArrow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2231521" y="3168000"/>
              <a:ext cx="428722" cy="2848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 eaLnBrk="0" hangingPunct="0">
                <a:defRPr/>
              </a:pPr>
              <a:r>
                <a:rPr lang="de-DE" sz="1867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x16</a:t>
              </a:r>
              <a:endParaRPr lang="de-DE" sz="1867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7113588" y="1030288"/>
            <a:ext cx="196532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sputter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2</a:t>
            </a:r>
            <a:r>
              <a:rPr lang="de-DE" sz="1333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333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67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	</a:t>
            </a:r>
            <a:r>
              <a:rPr lang="de-DE" sz="1600" i="1" dirty="0">
                <a:ea typeface="ＭＳ Ｐゴシック" charset="0"/>
              </a:rPr>
              <a:t> Annotation/Design→ Plot X-</a:t>
            </a:r>
            <a:r>
              <a:rPr lang="de-DE" sz="1600" i="1" dirty="0" err="1">
                <a:ea typeface="ＭＳ Ｐゴシック" charset="0"/>
              </a:rPr>
              <a:t>axis</a:t>
            </a:r>
            <a:r>
              <a:rPr lang="de-DE" sz="1600" i="1" dirty="0">
                <a:ea typeface="ＭＳ Ｐゴシック" charset="0"/>
              </a:rPr>
              <a:t>/Plot Y-</a:t>
            </a:r>
            <a:r>
              <a:rPr lang="de-DE" sz="1600" i="1" dirty="0" err="1">
                <a:ea typeface="ＭＳ Ｐゴシック" charset="0"/>
              </a:rPr>
              <a:t>axis</a:t>
            </a:r>
            <a:r>
              <a:rPr lang="de-DE" sz="1600" i="1" dirty="0">
                <a:ea typeface="ＭＳ Ｐゴシック" charset="0"/>
              </a:rPr>
              <a:t/>
            </a:r>
            <a:br>
              <a:rPr lang="de-DE" sz="1600" i="1" dirty="0">
                <a:ea typeface="ＭＳ Ｐゴシック" charset="0"/>
              </a:rPr>
            </a:br>
            <a:r>
              <a:rPr lang="de-DE" sz="1600" i="1" dirty="0">
                <a:ea typeface="ＭＳ Ｐゴシック" charset="0"/>
              </a:rPr>
              <a:t>	</a:t>
            </a:r>
            <a:r>
              <a:rPr lang="de-DE" sz="1600" i="1" dirty="0" err="1">
                <a:ea typeface="ＭＳ Ｐゴシック" charset="0"/>
              </a:rPr>
              <a:t>or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click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with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right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mouse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button</a:t>
            </a:r>
            <a:r>
              <a:rPr lang="de-DE" sz="1600" i="1" dirty="0">
                <a:ea typeface="ＭＳ Ｐゴシック" charset="0"/>
              </a:rPr>
              <a:t> on relevant </a:t>
            </a:r>
            <a:r>
              <a:rPr lang="de-DE" sz="1600" i="1" dirty="0" err="1">
                <a:ea typeface="ＭＳ Ｐゴシック" charset="0"/>
              </a:rPr>
              <a:t>axis</a:t>
            </a:r>
            <a:endParaRPr lang="de-DE" sz="1600" i="1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73050" y="406400"/>
            <a:ext cx="8234363" cy="56038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Evaluation – Parameter Plots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82772D2-C11D-4C15-9D98-E0EAD03A6D70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63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Batch Processing → Plot Fit Parameters</a:t>
            </a:r>
            <a:endParaRPr lang="de-DE" sz="1600" dirty="0">
              <a:ea typeface="ＭＳ Ｐゴシック" charset="0"/>
            </a:endParaRPr>
          </a:p>
        </p:txBody>
      </p:sp>
      <p:pic>
        <p:nvPicPr>
          <p:cNvPr id="96260" name="Picture 4" descr="E:\Users\Huth\Desktop\Bilder UNIFIT 2018\batch-waterf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079875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3" descr="E:\Users\Huth\Desktop\Bilder UNIFIT 2018\batch-parameter pl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3840163"/>
            <a:ext cx="432117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6994525" y="128588"/>
            <a:ext cx="1984375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/>
          <p:nvPr/>
        </p:nvPicPr>
        <p:blipFill rotWithShape="1">
          <a:blip r:embed="rId4"/>
          <a:srcRect l="61846" t="16201" r="16303" b="22593"/>
          <a:stretch/>
        </p:blipFill>
        <p:spPr bwMode="auto">
          <a:xfrm>
            <a:off x="4642697" y="1673013"/>
            <a:ext cx="4336203" cy="3641408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258763" y="406400"/>
            <a:ext cx="8234362" cy="52705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Evaluation – Parameter Plots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3527C3C-5AEF-431C-A9C4-8BB50F227097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64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Batch Processing → Plot Fit Parameters</a:t>
            </a:r>
            <a:endParaRPr lang="de-DE" sz="1600" dirty="0">
              <a:ea typeface="ＭＳ Ｐゴシック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994525" y="128588"/>
            <a:ext cx="1984375" cy="29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3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de-DE" sz="1333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285" name="Picture 2" descr="E:\Users\Huth\Desktop\Bilder UNIFIT 2018\XY-batch-parameter plo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1963" y="3840163"/>
            <a:ext cx="4319587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 descr="E:\Users\Huth\Desktop\Bilder UNIFIT 2018\XY-batch-waterfall col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1511300"/>
            <a:ext cx="43211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5092700" y="2516188"/>
            <a:ext cx="33051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09585" eaLnBrk="0" hangingPunct="0"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by adept choosing of windows, e.g. a diagonal cut through an area is possible</a:t>
            </a:r>
          </a:p>
        </p:txBody>
      </p:sp>
      <p:sp>
        <p:nvSpPr>
          <p:cNvPr id="17" name="Rechteckiger Pfeil 16"/>
          <p:cNvSpPr/>
          <p:nvPr/>
        </p:nvSpPr>
        <p:spPr>
          <a:xfrm rot="10800000" flipH="1">
            <a:off x="3495675" y="3562350"/>
            <a:ext cx="576263" cy="576263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889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Presentation - Design – Insert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329F409-ED85-4EC7-9ED0-762E4A3EB613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65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Annotation/Design …</a:t>
            </a:r>
            <a:endParaRPr lang="de-DE" sz="1600" dirty="0">
              <a:ea typeface="ＭＳ Ｐゴシック" charset="0"/>
            </a:endParaRPr>
          </a:p>
        </p:txBody>
      </p:sp>
      <p:grpSp>
        <p:nvGrpSpPr>
          <p:cNvPr id="98309" name="Gruppieren 3"/>
          <p:cNvGrpSpPr>
            <a:grpSpLocks/>
          </p:cNvGrpSpPr>
          <p:nvPr/>
        </p:nvGrpSpPr>
        <p:grpSpPr bwMode="auto">
          <a:xfrm>
            <a:off x="3216275" y="3216275"/>
            <a:ext cx="5759450" cy="2890838"/>
            <a:chOff x="2412000" y="2412000"/>
            <a:chExt cx="4320000" cy="2168631"/>
          </a:xfrm>
        </p:grpSpPr>
        <p:pic>
          <p:nvPicPr>
            <p:cNvPr id="98312" name="Picture 4" descr="E:\Users\Huth\Documents\05 Zeug\UNIFIT\UNIFIT 2019\Bilder neu\As2p3-insert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12000" y="2412000"/>
              <a:ext cx="4320000" cy="2168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313" name="Picture 2" descr="E:\Users\Huth\Documents\05 Zeug\UNIFIT\UNIFIT 2019\Bilder neu\seychelle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70200" y="3251201"/>
              <a:ext cx="1202426" cy="66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14865" y="1547813"/>
            <a:ext cx="8621713" cy="4589462"/>
          </a:xfrm>
        </p:spPr>
        <p:txBody>
          <a:bodyPr/>
          <a:lstStyle/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grid lines/marker lines/residual lines</a:t>
            </a:r>
          </a:p>
          <a:p>
            <a:pPr defTabSz="609585">
              <a:defRPr/>
            </a:pPr>
            <a:endParaRPr lang="en-GB" sz="1067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annotations/spectrum title/spectrum labelling</a:t>
            </a:r>
            <a:b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67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legends</a:t>
            </a:r>
          </a:p>
          <a:p>
            <a:pPr defTabSz="609585">
              <a:defRPr/>
            </a:pPr>
            <a:endParaRPr lang="en-GB" sz="1067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graphics</a:t>
            </a:r>
            <a:b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133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76263" y="3984625"/>
            <a:ext cx="2446337" cy="11176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en-GB" sz="1333" dirty="0">
                <a:latin typeface="+mn-lt"/>
                <a:cs typeface="Arial" panose="020B0604020202020204" pitchFamily="34" charset="0"/>
              </a:rPr>
              <a:t>(graphics have to be opened in e.g. word file, copied to cache and inserted via ‚</a:t>
            </a:r>
            <a:r>
              <a:rPr lang="en-GB" sz="1333" i="1" dirty="0">
                <a:latin typeface="+mn-lt"/>
                <a:ea typeface="ＭＳ Ｐゴシック" charset="0"/>
                <a:cs typeface="+mn-cs"/>
              </a:rPr>
              <a:t>Annotation/Design → Spectrum Title 2‘) </a:t>
            </a:r>
            <a:endParaRPr lang="en-GB" sz="1333" dirty="0"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88900" y="406400"/>
            <a:ext cx="8724900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Presentation - Design – Title/LABELLING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329F409-ED85-4EC7-9ED0-762E4A3EB613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66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Annotation/Design …</a:t>
            </a:r>
            <a:endParaRPr lang="de-DE" sz="1600" dirty="0">
              <a:ea typeface="ＭＳ Ｐゴシック" charset="0"/>
            </a:endParaRPr>
          </a:p>
        </p:txBody>
      </p:sp>
      <p:pic>
        <p:nvPicPr>
          <p:cNvPr id="11" name="Grafik 10"/>
          <p:cNvPicPr/>
          <p:nvPr/>
        </p:nvPicPr>
        <p:blipFill rotWithShape="1">
          <a:blip r:embed="rId2"/>
          <a:srcRect l="54267" t="26006" r="779" b="22929"/>
          <a:stretch/>
        </p:blipFill>
        <p:spPr bwMode="auto">
          <a:xfrm>
            <a:off x="568327" y="2947979"/>
            <a:ext cx="7880350" cy="3003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18016" y="1074208"/>
            <a:ext cx="8790517" cy="1390120"/>
          </a:xfrm>
        </p:spPr>
        <p:txBody>
          <a:bodyPr/>
          <a:lstStyle/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annotations/spectrum title/spectrum labelling</a:t>
            </a:r>
            <a:r>
              <a:rPr lang="en-GB" sz="2133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GB" sz="2133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1. ‚OK Plus New Labelling’</a:t>
            </a:r>
            <a:b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2. Automatic position, ‘Selected Window’</a:t>
            </a:r>
            <a:b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3. ‘Plus Batch Parameter’, ‘Plus Numbering’</a:t>
            </a:r>
            <a:b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4. Manual definition of the position x and y</a:t>
            </a:r>
            <a:r>
              <a:rPr lang="en-GB" sz="2133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133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133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133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483352" y="1678252"/>
            <a:ext cx="1965325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</a:t>
            </a:r>
            <a:r>
              <a:rPr lang="de-DE" altLang="de-DE" sz="2133" dirty="0" err="1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from</a:t>
            </a: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 UNIFIT </a:t>
            </a:r>
            <a:r>
              <a:rPr lang="de-DE" altLang="de-DE" sz="2133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2022</a:t>
            </a:r>
            <a:endParaRPr lang="de-DE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3335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Presentation - Design – Change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D74FAA5-6410-47D1-9C2A-C88D020FEA39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67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42913" y="1201738"/>
            <a:ext cx="8621712" cy="4587875"/>
          </a:xfrm>
        </p:spPr>
        <p:txBody>
          <a:bodyPr/>
          <a:lstStyle/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colours (graphs, axis, fill colours of the components, fill colour background, …)</a:t>
            </a:r>
          </a:p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sizes &amp; fonts (tick numbers, annotations, labelling, ….)</a:t>
            </a:r>
          </a:p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styles (solid line, dots, squares, circles, …)</a:t>
            </a:r>
          </a:p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axis (scaling, increments, …)</a:t>
            </a:r>
          </a:p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sequence of components</a:t>
            </a:r>
            <a:endParaRPr lang="en-GB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332" name="Picture 3" descr="E:\Users\Huth\Documents\05 Zeug\UNIFIT\UNIFIT 2019\Bilder neu\design-ordentlic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3968750"/>
            <a:ext cx="432117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2" descr="E:\Users\Huth\Documents\05 Zeug\UNIFIT\UNIFIT 2019\Bilder neu\desig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3913" y="3968750"/>
            <a:ext cx="431958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67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	</a:t>
            </a:r>
            <a:r>
              <a:rPr lang="de-DE" sz="1600" i="1" dirty="0" err="1">
                <a:ea typeface="ＭＳ Ｐゴシック" charset="0"/>
              </a:rPr>
              <a:t>Preferences</a:t>
            </a:r>
            <a:r>
              <a:rPr lang="de-DE" sz="1600" i="1" dirty="0">
                <a:ea typeface="ＭＳ Ｐゴシック" charset="0"/>
              </a:rPr>
              <a:t> → Display → …</a:t>
            </a:r>
            <a:br>
              <a:rPr lang="de-DE" sz="1600" i="1" dirty="0">
                <a:ea typeface="ＭＳ Ｐゴシック" charset="0"/>
              </a:rPr>
            </a:br>
            <a:r>
              <a:rPr lang="de-DE" sz="1600" i="1" dirty="0">
                <a:ea typeface="ＭＳ Ｐゴシック" charset="0"/>
              </a:rPr>
              <a:t>	</a:t>
            </a:r>
            <a:r>
              <a:rPr lang="de-DE" sz="1600" i="1" dirty="0" err="1">
                <a:ea typeface="ＭＳ Ｐゴシック" charset="0"/>
              </a:rPr>
              <a:t>or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click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with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right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mouse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button</a:t>
            </a:r>
            <a:r>
              <a:rPr lang="de-DE" sz="1600" i="1" dirty="0">
                <a:ea typeface="ＭＳ Ｐゴシック" charset="0"/>
              </a:rPr>
              <a:t> on relevant </a:t>
            </a:r>
            <a:r>
              <a:rPr lang="de-DE" sz="1600" i="1" dirty="0" err="1">
                <a:ea typeface="ＭＳ Ｐゴシック" charset="0"/>
              </a:rPr>
              <a:t>axis</a:t>
            </a:r>
            <a:r>
              <a:rPr lang="de-DE" sz="1600" i="1" dirty="0">
                <a:ea typeface="ＭＳ Ｐゴシック" charset="0"/>
              </a:rPr>
              <a:t>/</a:t>
            </a:r>
            <a:r>
              <a:rPr lang="de-DE" sz="1600" i="1" dirty="0" err="1">
                <a:ea typeface="ＭＳ Ｐゴシック" charset="0"/>
              </a:rPr>
              <a:t>area</a:t>
            </a:r>
            <a:endParaRPr lang="de-DE" sz="1600" i="1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53022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 Presentation - Design – Change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155B85D-A7E4-40C1-8C50-E5128E5D752B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68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57200" y="1277938"/>
            <a:ext cx="8621713" cy="4589462"/>
          </a:xfrm>
        </p:spPr>
        <p:txBody>
          <a:bodyPr/>
          <a:lstStyle/>
          <a:p>
            <a:pPr defTabSz="609585">
              <a:defRPr/>
            </a:pPr>
            <a:r>
              <a:rPr lang="en-GB" sz="2133" dirty="0" smtClean="0">
                <a:latin typeface="Arial" panose="020B0604020202020204" pitchFamily="34" charset="0"/>
                <a:cs typeface="Arial" panose="020B0604020202020204" pitchFamily="34" charset="0"/>
              </a:rPr>
              <a:t>manual definition of number of points shown in spectra</a:t>
            </a:r>
            <a:endParaRPr lang="en-GB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412875" y="6329363"/>
            <a:ext cx="6135688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67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	</a:t>
            </a:r>
            <a:r>
              <a:rPr lang="de-DE" sz="1600" i="1" dirty="0" err="1">
                <a:ea typeface="ＭＳ Ｐゴシック" charset="0"/>
              </a:rPr>
              <a:t>Preferences</a:t>
            </a:r>
            <a:r>
              <a:rPr lang="de-DE" sz="1600" i="1" dirty="0">
                <a:ea typeface="ＭＳ Ｐゴシック" charset="0"/>
              </a:rPr>
              <a:t> → Display → …</a:t>
            </a:r>
            <a:br>
              <a:rPr lang="de-DE" sz="1600" i="1" dirty="0">
                <a:ea typeface="ＭＳ Ｐゴシック" charset="0"/>
              </a:rPr>
            </a:br>
            <a:r>
              <a:rPr lang="de-DE" sz="1600" i="1" dirty="0">
                <a:ea typeface="ＭＳ Ｐゴシック" charset="0"/>
              </a:rPr>
              <a:t>	</a:t>
            </a:r>
            <a:r>
              <a:rPr lang="de-DE" sz="1600" i="1" dirty="0" err="1">
                <a:ea typeface="ＭＳ Ｐゴシック" charset="0"/>
              </a:rPr>
              <a:t>or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click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with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right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mouse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button</a:t>
            </a:r>
            <a:r>
              <a:rPr lang="de-DE" sz="1600" i="1" dirty="0">
                <a:ea typeface="ＭＳ Ｐゴシック" charset="0"/>
              </a:rPr>
              <a:t> on relevant </a:t>
            </a:r>
            <a:r>
              <a:rPr lang="de-DE" sz="1600" i="1" dirty="0" err="1">
                <a:ea typeface="ＭＳ Ｐゴシック" charset="0"/>
              </a:rPr>
              <a:t>axis</a:t>
            </a:r>
            <a:r>
              <a:rPr lang="de-DE" sz="1600" i="1" dirty="0">
                <a:ea typeface="ＭＳ Ｐゴシック" charset="0"/>
              </a:rPr>
              <a:t>/</a:t>
            </a:r>
            <a:r>
              <a:rPr lang="de-DE" sz="1600" i="1" dirty="0" err="1">
                <a:ea typeface="ＭＳ Ｐゴシック" charset="0"/>
              </a:rPr>
              <a:t>area</a:t>
            </a:r>
            <a:endParaRPr lang="de-DE" sz="1600" i="1" dirty="0">
              <a:ea typeface="ＭＳ Ｐゴシック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113588" y="63500"/>
            <a:ext cx="1965325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</a:t>
            </a:r>
            <a:r>
              <a:rPr lang="de-DE" altLang="de-DE" sz="2133" dirty="0" err="1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from</a:t>
            </a: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 UNIFIT 2019</a:t>
            </a:r>
            <a:endParaRPr lang="de-DE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00358" name="Gruppieren 1"/>
          <p:cNvGrpSpPr>
            <a:grpSpLocks/>
          </p:cNvGrpSpPr>
          <p:nvPr/>
        </p:nvGrpSpPr>
        <p:grpSpPr bwMode="auto">
          <a:xfrm>
            <a:off x="508000" y="2239963"/>
            <a:ext cx="2832100" cy="3773487"/>
            <a:chOff x="431799" y="1552785"/>
            <a:chExt cx="2124000" cy="2830426"/>
          </a:xfrm>
        </p:grpSpPr>
        <p:pic>
          <p:nvPicPr>
            <p:cNvPr id="100365" name="Picture 2" descr="E:\Users\Huth\Documents\05 Zeug\UNIFIT\UNIFIT 2019\Bilder neu\numberofpoints-all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1799" y="1552785"/>
              <a:ext cx="2124000" cy="106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6" name="Picture 4" descr="E:\Users\Huth\Documents\05 Zeug\UNIFIT\UNIFIT 2019\Bilder neu\numberofpoints-2nd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799" y="2434877"/>
              <a:ext cx="2124000" cy="106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67" name="Picture 6" descr="E:\Users\Huth\Documents\05 Zeug\UNIFIT\UNIFIT 2019\Bilder neu\numberofpoints-4th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1799" y="3316969"/>
              <a:ext cx="2124000" cy="106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0359" name="Picture 7" descr="E:\Users\Huth\Documents\05 Zeug\UNIFIT\UNIFIT 2019\Bilder neu\numberofpoint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8363" y="2239963"/>
            <a:ext cx="5580062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3471863" y="4135438"/>
            <a:ext cx="3843337" cy="46513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5899150" y="3132138"/>
            <a:ext cx="941388" cy="94297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2916238" y="2206625"/>
            <a:ext cx="423862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09585" eaLnBrk="0" hangingPunct="0">
              <a:defRPr/>
            </a:pP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endParaRPr lang="de-DE" sz="1867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103438" y="3351213"/>
            <a:ext cx="1236662" cy="379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09585" eaLnBrk="0" hangingPunct="0">
              <a:defRPr/>
            </a:pPr>
            <a:r>
              <a:rPr lang="de-DE" sz="1867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2nd</a:t>
            </a:r>
            <a:endParaRPr lang="de-DE" sz="1867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171700" y="4549775"/>
            <a:ext cx="1168400" cy="37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09585" eaLnBrk="0" hangingPunct="0">
              <a:defRPr/>
            </a:pPr>
            <a:r>
              <a:rPr lang="de-DE" sz="1867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de-DE" sz="186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4th</a:t>
            </a:r>
            <a:endParaRPr lang="de-DE" sz="1867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C0B266F-FE82-4EE4-9D5F-F0E7061FEF41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69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3" name="Inhaltsplatzhalt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456000" y="1550400"/>
            <a:ext cx="5136760" cy="4589069"/>
          </a:xfrm>
          <a:blipFill>
            <a:blip r:embed="rId2"/>
            <a:stretch>
              <a:fillRect l="-1544" t="-797"/>
            </a:stretch>
          </a:blipFill>
        </p:spPr>
        <p:txBody>
          <a:bodyPr/>
          <a:lstStyle/>
          <a:p>
            <a:pPr defTabSz="609585">
              <a:defRPr/>
            </a:pPr>
            <a:r>
              <a:rPr lang="de-DE">
                <a:noFill/>
              </a:rPr>
              <a:t> </a:t>
            </a:r>
          </a:p>
        </p:txBody>
      </p:sp>
      <p:pic>
        <p:nvPicPr>
          <p:cNvPr id="101381" name="Picture 4" descr="E:\Users\Huth\Documents\03 Zeug\UNIFIT\UNIFIT 2018\Bilder UNIFIT 2018\Informa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125413"/>
            <a:ext cx="3836987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Information → …</a:t>
            </a:r>
            <a:endParaRPr lang="de-DE" sz="1600" dirty="0"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C11BED5-C012-45F3-8834-2857E6C75313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24579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4. 3D Waterfall 0°Plus (fitted spectra)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Grafi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1893888"/>
            <a:ext cx="8774112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de-DE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Export – Data (*.</a:t>
            </a:r>
            <a:r>
              <a:rPr lang="de-DE" altLang="de-DE" sz="2667" u="sng" dirty="0" err="1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667" u="sng" dirty="0" err="1"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  <a:r>
              <a:rPr lang="de-DE" altLang="de-DE" sz="2667" u="sng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4671973-6BB0-4C28-9F80-076E34AAAD5F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70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84300" y="6388100"/>
            <a:ext cx="1512888" cy="43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31788" y="1919288"/>
            <a:ext cx="4935537" cy="1919287"/>
          </a:xfrm>
        </p:spPr>
        <p:txBody>
          <a:bodyPr/>
          <a:lstStyle/>
          <a:p>
            <a:pPr defTabSz="609585">
              <a:lnSpc>
                <a:spcPct val="110000"/>
              </a:lnSpc>
              <a:defRPr/>
            </a:pPr>
            <a:r>
              <a:rPr lang="de-DE" altLang="de-DE" sz="2133" dirty="0" err="1" smtClean="0">
                <a:latin typeface="+mj-lt"/>
                <a:ea typeface="ＭＳ Ｐゴシック" charset="0"/>
                <a:cs typeface="Arial" panose="020B0604020202020204" pitchFamily="34" charset="0"/>
              </a:rPr>
              <a:t>Spectrum</a:t>
            </a:r>
            <a:r>
              <a:rPr lang="de-DE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/</a:t>
            </a:r>
            <a:r>
              <a:rPr lang="de-DE" altLang="de-DE" sz="2133" dirty="0" err="1" smtClean="0">
                <a:latin typeface="+mj-lt"/>
                <a:ea typeface="ＭＳ Ｐゴシック" charset="0"/>
                <a:cs typeface="Arial" panose="020B0604020202020204" pitchFamily="34" charset="0"/>
              </a:rPr>
              <a:t>Modified</a:t>
            </a:r>
            <a:r>
              <a:rPr lang="de-DE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Spectrum</a:t>
            </a:r>
            <a:endParaRPr lang="de-DE" altLang="de-DE" sz="2133" dirty="0">
              <a:latin typeface="+mj-lt"/>
              <a:ea typeface="ＭＳ Ｐゴシック" charset="0"/>
              <a:cs typeface="Arial" panose="020B0604020202020204" pitchFamily="34" charset="0"/>
            </a:endParaRPr>
          </a:p>
          <a:p>
            <a:pPr defTabSz="609585">
              <a:lnSpc>
                <a:spcPct val="110000"/>
              </a:lnSpc>
              <a:defRPr/>
            </a:pPr>
            <a:r>
              <a:rPr lang="de-DE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Background/</a:t>
            </a:r>
            <a:r>
              <a:rPr lang="de-DE" altLang="de-DE" sz="2133" dirty="0" err="1" smtClean="0">
                <a:latin typeface="+mj-lt"/>
                <a:ea typeface="ＭＳ Ｐゴシック" charset="0"/>
                <a:cs typeface="Arial" panose="020B0604020202020204" pitchFamily="34" charset="0"/>
              </a:rPr>
              <a:t>Satellite</a:t>
            </a:r>
            <a:r>
              <a:rPr lang="de-DE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Background</a:t>
            </a:r>
          </a:p>
          <a:p>
            <a:pPr defTabSz="609585">
              <a:lnSpc>
                <a:spcPct val="110000"/>
              </a:lnSpc>
              <a:defRPr/>
            </a:pP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Sum</a:t>
            </a: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altLang="de-DE" sz="2133" dirty="0" err="1" smtClean="0">
                <a:latin typeface="+mj-lt"/>
                <a:ea typeface="ＭＳ Ｐゴシック" charset="0"/>
                <a:cs typeface="Arial" panose="020B0604020202020204" pitchFamily="34" charset="0"/>
              </a:rPr>
              <a:t>Curve</a:t>
            </a:r>
            <a:r>
              <a:rPr lang="de-DE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/Components</a:t>
            </a:r>
            <a:endParaRPr lang="de-DE" altLang="de-DE" sz="2133" dirty="0">
              <a:latin typeface="+mj-lt"/>
              <a:ea typeface="ＭＳ Ｐゴシック" charset="0"/>
              <a:cs typeface="Arial" panose="020B0604020202020204" pitchFamily="34" charset="0"/>
            </a:endParaRPr>
          </a:p>
          <a:p>
            <a:pPr defTabSz="609585">
              <a:lnSpc>
                <a:spcPct val="110000"/>
              </a:lnSpc>
              <a:defRPr/>
            </a:pP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Residual</a:t>
            </a:r>
          </a:p>
          <a:p>
            <a:pPr defTabSz="609585">
              <a:lnSpc>
                <a:spcPct val="110000"/>
              </a:lnSpc>
              <a:defRPr/>
            </a:pP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Peak </a:t>
            </a:r>
            <a:r>
              <a:rPr lang="de-DE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Height/Peak </a:t>
            </a: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Position</a:t>
            </a:r>
          </a:p>
        </p:txBody>
      </p:sp>
      <p:sp>
        <p:nvSpPr>
          <p:cNvPr id="2" name="Pfeil nach unten 1"/>
          <p:cNvSpPr/>
          <p:nvPr/>
        </p:nvSpPr>
        <p:spPr>
          <a:xfrm rot="19055980">
            <a:off x="5529263" y="3786188"/>
            <a:ext cx="527050" cy="585787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6102350" y="4187825"/>
            <a:ext cx="2644775" cy="1277938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Symbol" charset="2"/>
              <a:buNone/>
              <a:defRPr/>
            </a:pP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various</a:t>
            </a: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delimitations</a:t>
            </a: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and</a:t>
            </a: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decimal</a:t>
            </a: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characters</a:t>
            </a:r>
            <a:endParaRPr lang="de-DE" altLang="de-DE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515938" y="4527550"/>
            <a:ext cx="4859337" cy="147002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anchor="ctr" anchorCtr="1">
            <a:normAutofit/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Export Data </a:t>
            </a: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Active</a:t>
            </a: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Window</a:t>
            </a: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…</a:t>
            </a:r>
          </a:p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Export Data All Standard Windows…</a:t>
            </a:r>
          </a:p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altLang="de-DE" sz="2133" dirty="0">
                <a:latin typeface="Arial" panose="020B0604020202020204" pitchFamily="34" charset="0"/>
                <a:cs typeface="Arial" panose="020B0604020202020204" pitchFamily="34" charset="0"/>
              </a:rPr>
              <a:t>Export Data Standard Windows…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File → Export Data…</a:t>
            </a:r>
            <a:endParaRPr lang="de-DE" sz="1600" dirty="0">
              <a:ea typeface="ＭＳ Ｐゴシック" charset="0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5375275" y="1919288"/>
            <a:ext cx="3646488" cy="2638425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de-DE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L-G-Mixing/FWHM</a:t>
            </a:r>
            <a:endParaRPr lang="de-DE" altLang="de-DE" sz="2133" dirty="0">
              <a:latin typeface="+mj-lt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de-DE" altLang="de-DE" sz="2133" dirty="0" err="1">
                <a:latin typeface="+mj-lt"/>
                <a:ea typeface="ＭＳ Ｐゴシック" charset="0"/>
                <a:cs typeface="Arial" panose="020B0604020202020204" pitchFamily="34" charset="0"/>
              </a:rPr>
              <a:t>Asymmetry</a:t>
            </a:r>
            <a:endParaRPr lang="de-DE" altLang="de-DE" sz="2133" dirty="0">
              <a:latin typeface="+mj-lt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Fit Background</a:t>
            </a:r>
          </a:p>
          <a:p>
            <a:pPr>
              <a:lnSpc>
                <a:spcPct val="110000"/>
              </a:lnSpc>
              <a:defRPr/>
            </a:pPr>
            <a:r>
              <a:rPr lang="de-DE" altLang="de-DE" sz="2133" dirty="0">
                <a:latin typeface="+mj-lt"/>
                <a:ea typeface="ＭＳ Ｐゴシック" charset="0"/>
                <a:cs typeface="Arial" panose="020B0604020202020204" pitchFamily="34" charset="0"/>
              </a:rPr>
              <a:t>Fit Parameter Errors</a:t>
            </a: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>
            <a:extLst/>
          </p:cNvPr>
          <p:cNvSpPr txBox="1">
            <a:spLocks/>
          </p:cNvSpPr>
          <p:nvPr/>
        </p:nvSpPr>
        <p:spPr>
          <a:xfrm>
            <a:off x="390525" y="3457575"/>
            <a:ext cx="4322763" cy="237490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anchor="ctr" anchorCtr="1">
            <a:normAutofit fontScale="92500" lnSpcReduction="20000"/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endParaRPr lang="en-GB" altLang="de-DE" sz="2133" dirty="0" smtClean="0">
              <a:ea typeface="ＭＳ Ｐゴシック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2133" dirty="0" smtClean="0">
                <a:ea typeface="ＭＳ Ｐゴシック" charset="0"/>
                <a:cs typeface="Arial" panose="020B0604020202020204" pitchFamily="34" charset="0"/>
              </a:rPr>
              <a:t>The active </a:t>
            </a:r>
            <a:r>
              <a:rPr lang="en-GB" altLang="de-DE" sz="2133" dirty="0">
                <a:ea typeface="ＭＳ Ｐゴシック" charset="0"/>
                <a:cs typeface="Arial" panose="020B0604020202020204" pitchFamily="34" charset="0"/>
              </a:rPr>
              <a:t>window, selected windows or all </a:t>
            </a:r>
            <a:r>
              <a:rPr lang="en-GB" altLang="de-DE" sz="2133" dirty="0" smtClean="0">
                <a:ea typeface="ＭＳ Ｐゴシック" charset="0"/>
                <a:cs typeface="Arial" panose="020B0604020202020204" pitchFamily="34" charset="0"/>
              </a:rPr>
              <a:t>windows can be</a:t>
            </a:r>
            <a:endParaRPr lang="en-GB" altLang="de-DE" sz="2133" b="1" dirty="0" smtClean="0">
              <a:latin typeface="+mj-lt"/>
              <a:ea typeface="ＭＳ Ｐゴシック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2133" b="1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exported</a:t>
            </a:r>
            <a:endParaRPr lang="en-GB" altLang="de-DE" sz="2133" dirty="0" smtClean="0">
              <a:latin typeface="+mj-lt"/>
              <a:ea typeface="ＭＳ Ｐゴシック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2133" b="1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copied (Copy/Paste function) </a:t>
            </a: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or</a:t>
            </a:r>
          </a:p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2133" b="1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printed-out</a:t>
            </a: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 (optional with fit results</a:t>
            </a:r>
            <a:b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</a:b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and acquisition parameters).</a:t>
            </a:r>
          </a:p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endParaRPr lang="en-GB" altLang="de-DE" sz="2133" dirty="0" smtClean="0">
              <a:latin typeface="+mj-lt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11. Export – image (various formats)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61208B2-9CB5-4720-BEFE-E124FBA2A213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71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331788" y="1433513"/>
            <a:ext cx="4935537" cy="1924050"/>
          </a:xfrm>
        </p:spPr>
        <p:txBody>
          <a:bodyPr>
            <a:normAutofit/>
          </a:bodyPr>
          <a:lstStyle/>
          <a:p>
            <a:pPr defTabSz="609585">
              <a:lnSpc>
                <a:spcPct val="110000"/>
              </a:lnSpc>
              <a:defRPr/>
            </a:pPr>
            <a:r>
              <a:rPr lang="de-DE" altLang="de-DE" sz="2133" dirty="0">
                <a:ea typeface="ＭＳ Ｐゴシック" charset="0"/>
                <a:cs typeface="Arial" panose="020B0604020202020204" pitchFamily="34" charset="0"/>
              </a:rPr>
              <a:t>Standard </a:t>
            </a:r>
            <a:r>
              <a:rPr lang="de-DE" altLang="de-DE" sz="2133" dirty="0" smtClean="0">
                <a:ea typeface="ＭＳ Ｐゴシック" charset="0"/>
                <a:cs typeface="Arial" panose="020B0604020202020204" pitchFamily="34" charset="0"/>
              </a:rPr>
              <a:t>Windows</a:t>
            </a:r>
            <a:endParaRPr lang="de-DE" altLang="de-DE" sz="2133" dirty="0">
              <a:ea typeface="ＭＳ Ｐゴシック" charset="0"/>
              <a:cs typeface="Arial" panose="020B0604020202020204" pitchFamily="34" charset="0"/>
            </a:endParaRPr>
          </a:p>
          <a:p>
            <a:pPr defTabSz="609585">
              <a:lnSpc>
                <a:spcPct val="110000"/>
              </a:lnSpc>
              <a:defRPr/>
            </a:pPr>
            <a:r>
              <a:rPr lang="de-DE" altLang="de-DE" sz="2133" dirty="0">
                <a:ea typeface="ＭＳ Ｐゴシック" charset="0"/>
                <a:cs typeface="Arial" panose="020B0604020202020204" pitchFamily="34" charset="0"/>
              </a:rPr>
              <a:t>Parameter Plots</a:t>
            </a:r>
          </a:p>
          <a:p>
            <a:pPr defTabSz="609585">
              <a:lnSpc>
                <a:spcPct val="110000"/>
              </a:lnSpc>
              <a:defRPr/>
            </a:pPr>
            <a:r>
              <a:rPr lang="de-DE" altLang="de-DE" sz="2133" dirty="0">
                <a:ea typeface="ＭＳ Ｐゴシック" charset="0"/>
                <a:cs typeface="Arial" panose="020B0604020202020204" pitchFamily="34" charset="0"/>
              </a:rPr>
              <a:t>3D Plots</a:t>
            </a:r>
          </a:p>
          <a:p>
            <a:pPr defTabSz="609585">
              <a:lnSpc>
                <a:spcPct val="110000"/>
              </a:lnSpc>
              <a:defRPr/>
            </a:pPr>
            <a:r>
              <a:rPr lang="de-DE" altLang="de-DE" sz="2133" dirty="0">
                <a:ea typeface="ＭＳ Ｐゴシック" charset="0"/>
                <a:cs typeface="Arial" panose="020B0604020202020204" pitchFamily="34" charset="0"/>
              </a:rPr>
              <a:t>XY 3D Plots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953000" y="4603750"/>
            <a:ext cx="3394075" cy="965200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Symbol" charset="2"/>
              <a:buNone/>
              <a:defRPr/>
            </a:pPr>
            <a:r>
              <a:rPr lang="en-GB" altLang="de-DE" sz="2133" dirty="0" smtClean="0">
                <a:latin typeface="+mj-lt"/>
                <a:ea typeface="ＭＳ Ｐゴシック" charset="0"/>
                <a:cs typeface="Arial" panose="020B0604020202020204" pitchFamily="34" charset="0"/>
              </a:rPr>
              <a:t>various resolutions and image file formats</a:t>
            </a:r>
            <a:endParaRPr lang="en-GB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</a:t>
            </a:r>
            <a:r>
              <a:rPr lang="de-DE" sz="1600" i="1" dirty="0">
                <a:ea typeface="ＭＳ Ｐゴシック" charset="0"/>
              </a:rPr>
              <a:t>File → Export Image </a:t>
            </a:r>
            <a:r>
              <a:rPr lang="de-DE" sz="1600" dirty="0" err="1">
                <a:ea typeface="ＭＳ Ｐゴシック" charset="0"/>
              </a:rPr>
              <a:t>or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err="1">
                <a:ea typeface="ＭＳ Ｐゴシック" charset="0"/>
              </a:rPr>
              <a:t>Copy</a:t>
            </a:r>
            <a:r>
              <a:rPr lang="de-DE" sz="1600" i="1" dirty="0">
                <a:ea typeface="ＭＳ Ｐゴシック" charset="0"/>
              </a:rPr>
              <a:t> </a:t>
            </a:r>
            <a:r>
              <a:rPr lang="de-DE" sz="1600" i="1" dirty="0" smtClean="0">
                <a:ea typeface="ＭＳ Ｐゴシック" charset="0"/>
              </a:rPr>
              <a:t>Image </a:t>
            </a:r>
            <a:r>
              <a:rPr lang="de-DE" sz="1600" i="1" dirty="0" err="1" smtClean="0">
                <a:ea typeface="ＭＳ Ｐゴシック" charset="0"/>
              </a:rPr>
              <a:t>or</a:t>
            </a:r>
            <a:r>
              <a:rPr lang="de-DE" sz="1600" i="1" dirty="0" smtClean="0">
                <a:ea typeface="ＭＳ Ｐゴシック" charset="0"/>
              </a:rPr>
              <a:t> Print…</a:t>
            </a:r>
            <a:endParaRPr lang="de-DE" sz="1600" dirty="0">
              <a:ea typeface="ＭＳ Ｐゴシック" charset="0"/>
            </a:endParaRPr>
          </a:p>
        </p:txBody>
      </p:sp>
      <p:sp>
        <p:nvSpPr>
          <p:cNvPr id="12" name="Inhaltsplatzhalter 2">
            <a:extLst/>
          </p:cNvPr>
          <p:cNvSpPr txBox="1">
            <a:spLocks/>
          </p:cNvSpPr>
          <p:nvPr/>
        </p:nvSpPr>
        <p:spPr>
          <a:xfrm>
            <a:off x="5360988" y="1603375"/>
            <a:ext cx="3646487" cy="1579563"/>
          </a:xfrm>
          <a:prstGeom prst="rect">
            <a:avLst/>
          </a:prstGeom>
        </p:spPr>
        <p:txBody>
          <a:bodyPr>
            <a:normAutofit/>
          </a:bodyPr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GB" altLang="de-DE" sz="2133" dirty="0" smtClean="0">
                <a:ea typeface="ＭＳ Ｐゴシック" charset="0"/>
                <a:cs typeface="Arial" panose="020B0604020202020204" pitchFamily="34" charset="0"/>
              </a:rPr>
              <a:t>Quantification Table</a:t>
            </a:r>
          </a:p>
          <a:p>
            <a:pPr>
              <a:lnSpc>
                <a:spcPct val="110000"/>
              </a:lnSpc>
              <a:defRPr/>
            </a:pPr>
            <a:r>
              <a:rPr lang="en-GB" altLang="de-DE" sz="2133" dirty="0" smtClean="0">
                <a:ea typeface="ＭＳ Ｐゴシック" charset="0"/>
                <a:cs typeface="Arial" panose="020B0604020202020204" pitchFamily="34" charset="0"/>
              </a:rPr>
              <a:t>Fit Parameters</a:t>
            </a:r>
          </a:p>
          <a:p>
            <a:pPr>
              <a:lnSpc>
                <a:spcPct val="110000"/>
              </a:lnSpc>
              <a:defRPr/>
            </a:pPr>
            <a:r>
              <a:rPr lang="en-GB" altLang="de-DE" sz="2133" dirty="0" smtClean="0">
                <a:ea typeface="ＭＳ Ｐゴシック" charset="0"/>
                <a:cs typeface="Arial" panose="020B0604020202020204" pitchFamily="34" charset="0"/>
              </a:rPr>
              <a:t>Fit Background</a:t>
            </a:r>
            <a:endParaRPr lang="en-GB" altLang="de-DE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feil nach unten 1">
            <a:extLst/>
          </p:cNvPr>
          <p:cNvSpPr/>
          <p:nvPr/>
        </p:nvSpPr>
        <p:spPr>
          <a:xfrm rot="19055980">
            <a:off x="4921250" y="3990975"/>
            <a:ext cx="527050" cy="585788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12. X-ray Absorption 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Spectroscopy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52EFDCA-A3DA-4B36-8F89-87CBE7683285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72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pic>
        <p:nvPicPr>
          <p:cNvPr id="104451" name="Picture 2" descr="E:\Users\Huth\Documents\03 Zeug\UNIFIT\UNIFIT 2018\Bilder UNIFIT 2018\XA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 descr="E:\Users\Huth\Documents\03 Zeug\UNIFIT\UNIFIT 2018\Bilder UNIFIT 2018\XAS fit parameters.png"/>
          <p:cNvPicPr>
            <a:picLocks noChangeAspect="1" noChangeArrowheads="1"/>
          </p:cNvPicPr>
          <p:nvPr/>
        </p:nvPicPr>
        <p:blipFill>
          <a:blip r:embed="rId3"/>
          <a:srcRect r="56631"/>
          <a:stretch>
            <a:fillRect/>
          </a:stretch>
        </p:blipFill>
        <p:spPr bwMode="auto">
          <a:xfrm>
            <a:off x="5054600" y="176213"/>
            <a:ext cx="3957638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 rot="16200000">
            <a:off x="7391096" y="1212099"/>
            <a:ext cx="2657253" cy="585215"/>
          </a:xfrm>
          <a:prstGeom prst="rect">
            <a:avLst/>
          </a:prstGeom>
          <a:gradFill>
            <a:gsLst>
              <a:gs pos="50000">
                <a:srgbClr val="FFFFFF">
                  <a:alpha val="9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pic>
        <p:nvPicPr>
          <p:cNvPr id="104456" name="Picture 3" descr="E:\Users\Huth\Documents\03 Zeug\UNIFIT\UNIFIT 2018\Bilder UNIFIT 2018\XAS background parameter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4600" y="2878138"/>
            <a:ext cx="3957638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12. Auger Electron Spectroscopy</a:t>
            </a:r>
            <a:endParaRPr lang="en-GB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E5AEC11-63CF-4BE4-A967-05BDBC0DCDDC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73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pic>
        <p:nvPicPr>
          <p:cNvPr id="105475" name="Picture 3" descr="E:\Users\Huth\Documents\03 Zeug\UNIFIT\UNIFIT 2018\Bilder UNIFIT 2018\AES-surve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5" descr="E:\Users\Huth\Documents\03 Zeug\UNIFIT\UNIFIT 2018\Bilder UNIFIT 2018\AES-survey dif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763" y="1511300"/>
            <a:ext cx="4319587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6" descr="E:\Users\Huth\Documents\03 Zeug\UNIFIT\UNIFIT 2018\Bilder UNIFIT 2018\AES-Ti (LMM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38" y="3840163"/>
            <a:ext cx="432117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7" descr="E:\Users\Huth\Documents\03 Zeug\UNIFIT\UNIFIT 2018\Bilder UNIFIT 2018\AES-C (KVV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3763" y="3840163"/>
            <a:ext cx="4319587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3409950" y="1808163"/>
            <a:ext cx="1924050" cy="4206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defTabSz="609585" eaLnBrk="0" hangingPunct="0">
              <a:defRPr/>
            </a:pPr>
            <a:r>
              <a:rPr lang="de-DE" sz="21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Differentiation</a:t>
            </a:r>
            <a:endParaRPr lang="de-DE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feil nach unten 13"/>
          <p:cNvSpPr/>
          <p:nvPr/>
        </p:nvSpPr>
        <p:spPr>
          <a:xfrm>
            <a:off x="5237163" y="3605213"/>
            <a:ext cx="527050" cy="585787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5" name="Pfeil nach unten 14"/>
          <p:cNvSpPr/>
          <p:nvPr/>
        </p:nvSpPr>
        <p:spPr>
          <a:xfrm rot="2522125">
            <a:off x="4581525" y="3548063"/>
            <a:ext cx="527050" cy="584200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2447925" y="3859213"/>
            <a:ext cx="2211388" cy="420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2133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de-DE" sz="21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(L3M23M45)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713663" y="3859213"/>
            <a:ext cx="1258887" cy="420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09585" eaLnBrk="0" hangingPunct="0">
              <a:defRPr/>
            </a:pPr>
            <a:r>
              <a:rPr lang="de-DE" sz="213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(KVV)</a:t>
            </a:r>
          </a:p>
        </p:txBody>
      </p:sp>
      <p:sp>
        <p:nvSpPr>
          <p:cNvPr id="12" name="Pfeil nach unten 11"/>
          <p:cNvSpPr/>
          <p:nvPr/>
        </p:nvSpPr>
        <p:spPr>
          <a:xfrm rot="16200000">
            <a:off x="4018756" y="2272507"/>
            <a:ext cx="525463" cy="584200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57200" y="406400"/>
            <a:ext cx="8234363" cy="101123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12. RAMAN Spectroscopy</a:t>
            </a:r>
            <a:endParaRPr lang="en-GB" altLang="de-DE" sz="2667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7F79FA4-5BC0-4007-89E9-C36C70206974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74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pic>
        <p:nvPicPr>
          <p:cNvPr id="106499" name="Picture 2" descr="E:\Users\Huth\Documents\03 Zeug\UNIFIT\UNIFIT 2018\Bilder UNIFIT 2018\RAM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3" descr="E:\Users\Huth\Documents\03 Zeug\UNIFIT\UNIFIT 2018\Bilder UNIFIT 2018\RAMAN-background parameter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3950" y="1265238"/>
            <a:ext cx="2725738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4" descr="E:\Users\Huth\Documents\03 Zeug\UNIFIT\UNIFIT 2018\Bilder UNIFIT 2018\RAMAN-fit parameter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1538" y="3482975"/>
            <a:ext cx="39338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feil nach unten 8"/>
          <p:cNvSpPr/>
          <p:nvPr/>
        </p:nvSpPr>
        <p:spPr>
          <a:xfrm rot="5400000">
            <a:off x="4137025" y="4600575"/>
            <a:ext cx="527050" cy="584200"/>
          </a:xfrm>
          <a:prstGeom prst="down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406400"/>
            <a:ext cx="8234363" cy="1011238"/>
          </a:xfrm>
          <a:prstGeom prst="rect">
            <a:avLst/>
          </a:prstGeom>
        </p:spPr>
        <p:txBody>
          <a:bodyPr/>
          <a:lstStyle/>
          <a:p>
            <a:pPr defTabSz="609585">
              <a:defRPr/>
            </a:pP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12. RAMAN Spectroscopy</a:t>
            </a:r>
            <a:b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	– automatic Spike correction</a:t>
            </a:r>
            <a:endParaRPr lang="en-GB" sz="2667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47813"/>
            <a:ext cx="8559800" cy="4589462"/>
          </a:xfrm>
        </p:spPr>
        <p:txBody>
          <a:bodyPr/>
          <a:lstStyle/>
          <a:p>
            <a:pPr defTabSz="609585">
              <a:defRPr/>
            </a:pPr>
            <a:r>
              <a:rPr lang="en-GB" sz="1867" dirty="0" smtClean="0"/>
              <a:t>based on modified Laplace method</a:t>
            </a:r>
          </a:p>
          <a:p>
            <a:pPr defTabSz="609585">
              <a:defRPr/>
            </a:pPr>
            <a:r>
              <a:rPr lang="en-GB" sz="1867" dirty="0" smtClean="0"/>
              <a:t>manual definition of threshold for spike identification</a:t>
            </a:r>
          </a:p>
          <a:p>
            <a:pPr defTabSz="609585">
              <a:defRPr/>
            </a:pPr>
            <a:r>
              <a:rPr lang="en-GB" sz="1867" dirty="0" smtClean="0"/>
              <a:t>spike identification with neighbouring channels and spectra</a:t>
            </a:r>
            <a:endParaRPr lang="en-GB" sz="1867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E109BE-F190-400D-BA30-E1571958BAF3}" type="slidenum">
              <a:rPr lang="de-DE" altLang="de-DE"/>
              <a:pPr>
                <a:defRPr/>
              </a:pPr>
              <a:t>75</a:t>
            </a:fld>
            <a:endParaRPr lang="de-DE" altLang="de-DE" dirty="0"/>
          </a:p>
        </p:txBody>
      </p:sp>
      <p:sp>
        <p:nvSpPr>
          <p:cNvPr id="6" name="Rechteck 5"/>
          <p:cNvSpPr/>
          <p:nvPr/>
        </p:nvSpPr>
        <p:spPr>
          <a:xfrm>
            <a:off x="7113588" y="63500"/>
            <a:ext cx="1965325" cy="814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09585" eaLnBrk="0" hangingPunct="0">
              <a:lnSpc>
                <a:spcPct val="110000"/>
              </a:lnSpc>
              <a:defRPr/>
            </a:pP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New </a:t>
            </a:r>
            <a:r>
              <a:rPr lang="de-DE" altLang="de-DE" sz="2133" dirty="0" err="1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from</a:t>
            </a:r>
            <a:r>
              <a:rPr lang="de-DE" altLang="de-DE" sz="2133" dirty="0">
                <a:solidFill>
                  <a:schemeClr val="accent1"/>
                </a:solidFill>
                <a:latin typeface="+mn-lt"/>
                <a:ea typeface="ＭＳ Ｐゴシック" charset="0"/>
                <a:cs typeface="Arial" panose="020B0604020202020204" pitchFamily="34" charset="0"/>
              </a:rPr>
              <a:t> UNIFIT 2019</a:t>
            </a:r>
            <a:endParaRPr lang="de-DE" altLang="de-DE" sz="2133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412875" y="6329363"/>
            <a:ext cx="6985000" cy="496887"/>
          </a:xfrm>
          <a:prstGeom prst="rect">
            <a:avLst/>
          </a:prstGeom>
        </p:spPr>
        <p:txBody>
          <a:bodyPr/>
          <a:lstStyle>
            <a:lvl1pPr marL="269875" indent="-2698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14375" indent="-2571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1604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617663" indent="-2460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063750" indent="-2349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Symbol" charset="2"/>
              <a:buNone/>
              <a:defRPr/>
            </a:pPr>
            <a:r>
              <a:rPr lang="de-DE" sz="1600" dirty="0" err="1">
                <a:latin typeface="+mj-lt"/>
                <a:ea typeface="ＭＳ Ｐゴシック" charset="0"/>
              </a:rPr>
              <a:t>path</a:t>
            </a:r>
            <a:r>
              <a:rPr lang="de-DE" sz="1600" dirty="0">
                <a:latin typeface="+mj-lt"/>
                <a:ea typeface="ＭＳ Ｐゴシック" charset="0"/>
              </a:rPr>
              <a:t>: Batch Processing </a:t>
            </a:r>
            <a:r>
              <a:rPr lang="de-DE" sz="1600" i="1" dirty="0">
                <a:ea typeface="ＭＳ Ｐゴシック" charset="0"/>
              </a:rPr>
              <a:t>→ Spike </a:t>
            </a:r>
            <a:r>
              <a:rPr lang="de-DE" sz="1600" i="1" dirty="0" err="1">
                <a:ea typeface="ＭＳ Ｐゴシック" charset="0"/>
              </a:rPr>
              <a:t>Correction</a:t>
            </a:r>
            <a:r>
              <a:rPr lang="de-DE" sz="1600" i="1" dirty="0">
                <a:ea typeface="ＭＳ Ｐゴシック" charset="0"/>
              </a:rPr>
              <a:t> All Windows</a:t>
            </a:r>
            <a:endParaRPr lang="de-DE" sz="1600" dirty="0">
              <a:ea typeface="ＭＳ Ｐゴシック" charset="0"/>
            </a:endParaRPr>
          </a:p>
        </p:txBody>
      </p:sp>
      <p:pic>
        <p:nvPicPr>
          <p:cNvPr id="107526" name="Picture 6" descr="E:\Users\Huth\Documents\05 Zeug\UNIFIT\UNIFIT 2019\Bilder neu\raman-mi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40038"/>
            <a:ext cx="360045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7" descr="E:\Users\Huth\Documents\05 Zeug\UNIFIT\UNIFIT 2019\Bilder neu\raman-oh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27525"/>
            <a:ext cx="360045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7528" name="Gruppieren 9"/>
          <p:cNvGrpSpPr>
            <a:grpSpLocks/>
          </p:cNvGrpSpPr>
          <p:nvPr/>
        </p:nvGrpSpPr>
        <p:grpSpPr bwMode="auto">
          <a:xfrm>
            <a:off x="4019550" y="2840038"/>
            <a:ext cx="5040313" cy="2528887"/>
            <a:chOff x="2982750" y="2047150"/>
            <a:chExt cx="3780000" cy="1897551"/>
          </a:xfrm>
        </p:grpSpPr>
        <p:grpSp>
          <p:nvGrpSpPr>
            <p:cNvPr id="107538" name="Gruppieren 4"/>
            <p:cNvGrpSpPr>
              <a:grpSpLocks/>
            </p:cNvGrpSpPr>
            <p:nvPr/>
          </p:nvGrpSpPr>
          <p:grpSpPr bwMode="auto">
            <a:xfrm>
              <a:off x="2982750" y="2047150"/>
              <a:ext cx="3780000" cy="1897551"/>
              <a:chOff x="3029086" y="2148749"/>
              <a:chExt cx="3780000" cy="1897551"/>
            </a:xfrm>
          </p:grpSpPr>
          <p:pic>
            <p:nvPicPr>
              <p:cNvPr id="107540" name="Picture 9" descr="E:\Users\Huth\Documents\05 Zeug\UNIFIT\UNIFIT 2019\Bilder neu\raman-waterfall-mit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029086" y="2148749"/>
                <a:ext cx="3780000" cy="1897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hteck 13"/>
              <p:cNvSpPr/>
              <p:nvPr/>
            </p:nvSpPr>
            <p:spPr>
              <a:xfrm>
                <a:off x="3991051" y="2148749"/>
                <a:ext cx="179774" cy="1540197"/>
              </a:xfrm>
              <a:prstGeom prst="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 eaLnBrk="0" hangingPunct="0">
                  <a:defRPr/>
                </a:pPr>
                <a:endParaRPr lang="de-DE"/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5394711" y="2148749"/>
                <a:ext cx="179773" cy="1540197"/>
              </a:xfrm>
              <a:prstGeom prst="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 eaLnBrk="0" hangingPunct="0">
                  <a:defRPr/>
                </a:pPr>
                <a:endParaRPr lang="de-DE"/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3350535" y="2148749"/>
                <a:ext cx="179774" cy="1540197"/>
              </a:xfrm>
              <a:prstGeom prst="rect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 eaLnBrk="0" hangingPunct="0">
                  <a:defRPr/>
                </a:pPr>
                <a:endParaRPr lang="de-DE"/>
              </a:p>
            </p:txBody>
          </p:sp>
        </p:grpSp>
        <p:sp>
          <p:nvSpPr>
            <p:cNvPr id="7" name="Rechteck 6"/>
            <p:cNvSpPr/>
            <p:nvPr/>
          </p:nvSpPr>
          <p:spPr>
            <a:xfrm>
              <a:off x="4723336" y="2724932"/>
              <a:ext cx="108341" cy="22156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</p:grpSp>
      <p:grpSp>
        <p:nvGrpSpPr>
          <p:cNvPr id="107529" name="Gruppieren 11"/>
          <p:cNvGrpSpPr>
            <a:grpSpLocks noChangeAspect="1"/>
          </p:cNvGrpSpPr>
          <p:nvPr/>
        </p:nvGrpSpPr>
        <p:grpSpPr bwMode="auto">
          <a:xfrm>
            <a:off x="6864350" y="4217988"/>
            <a:ext cx="2192338" cy="1989137"/>
            <a:chOff x="5382311" y="1339850"/>
            <a:chExt cx="1380440" cy="1252705"/>
          </a:xfrm>
        </p:grpSpPr>
        <p:pic>
          <p:nvPicPr>
            <p:cNvPr id="107532" name="Picture 11" descr="E:\Users\Huth\Documents\05 Zeug\UNIFIT\UNIFIT 2019\Bilder neu\raman-waterfall-mit-3.png"/>
            <p:cNvPicPr>
              <a:picLocks noChangeAspect="1" noChangeArrowheads="1"/>
            </p:cNvPicPr>
            <p:nvPr/>
          </p:nvPicPr>
          <p:blipFill>
            <a:blip r:embed="rId5"/>
            <a:srcRect l="12550" r="6898" b="18385"/>
            <a:stretch>
              <a:fillRect/>
            </a:stretch>
          </p:blipFill>
          <p:spPr bwMode="auto">
            <a:xfrm>
              <a:off x="5382311" y="1339850"/>
              <a:ext cx="1380440" cy="1252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hteck 25"/>
            <p:cNvSpPr/>
            <p:nvPr/>
          </p:nvSpPr>
          <p:spPr>
            <a:xfrm>
              <a:off x="6297939" y="1871725"/>
              <a:ext cx="143942" cy="359915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6178988" y="2140661"/>
              <a:ext cx="71971" cy="719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6476867" y="2134663"/>
              <a:ext cx="71971" cy="719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333925" y="1772748"/>
              <a:ext cx="71971" cy="719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6333925" y="2500577"/>
              <a:ext cx="71971" cy="719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09585" eaLnBrk="0" hangingPunct="0">
                <a:defRPr/>
              </a:pPr>
              <a:endParaRPr lang="de-DE"/>
            </a:p>
          </p:txBody>
        </p:sp>
      </p:grpSp>
      <p:sp>
        <p:nvSpPr>
          <p:cNvPr id="107530" name="Textfeld 33"/>
          <p:cNvSpPr txBox="1">
            <a:spLocks noChangeArrowheads="1"/>
          </p:cNvSpPr>
          <p:nvPr/>
        </p:nvSpPr>
        <p:spPr bwMode="auto">
          <a:xfrm>
            <a:off x="2651125" y="2840038"/>
            <a:ext cx="12588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before</a:t>
            </a:r>
          </a:p>
        </p:txBody>
      </p:sp>
      <p:sp>
        <p:nvSpPr>
          <p:cNvPr id="107531" name="Textfeld 34"/>
          <p:cNvSpPr txBox="1">
            <a:spLocks noChangeArrowheads="1"/>
          </p:cNvSpPr>
          <p:nvPr/>
        </p:nvSpPr>
        <p:spPr bwMode="auto">
          <a:xfrm>
            <a:off x="2651125" y="4337050"/>
            <a:ext cx="1258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de-DE" sz="1600">
                <a:solidFill>
                  <a:schemeClr val="accent1"/>
                </a:solidFill>
                <a:latin typeface="Arial" charset="0"/>
              </a:rPr>
              <a:t>after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1C687B-B41D-4D67-81FF-69D7705A8FD0}" type="slidenum">
              <a:rPr lang="de-DE" altLang="de-DE"/>
              <a:pPr>
                <a:defRPr/>
              </a:pPr>
              <a:t>76</a:t>
            </a:fld>
            <a:endParaRPr lang="de-DE" altLang="de-DE" dirty="0"/>
          </a:p>
        </p:txBody>
      </p:sp>
      <p:sp>
        <p:nvSpPr>
          <p:cNvPr id="108546" name="Textfeld 6"/>
          <p:cNvSpPr txBox="1">
            <a:spLocks noChangeArrowheads="1"/>
          </p:cNvSpPr>
          <p:nvPr/>
        </p:nvSpPr>
        <p:spPr bwMode="auto">
          <a:xfrm>
            <a:off x="1781175" y="2957513"/>
            <a:ext cx="5319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2200" b="1">
                <a:solidFill>
                  <a:srgbClr val="C00000"/>
                </a:solidFill>
                <a:latin typeface="Arial" charset="0"/>
              </a:rPr>
              <a:t>Complete Example of XPS Data Fit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7DBA753-FAE4-4D28-9B2C-E2DF63D77F0A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77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109570" name="Textfeld 13"/>
          <p:cNvSpPr txBox="1">
            <a:spLocks noChangeArrowheads="1"/>
          </p:cNvSpPr>
          <p:nvPr/>
        </p:nvSpPr>
        <p:spPr bwMode="auto">
          <a:xfrm>
            <a:off x="2019300" y="290513"/>
            <a:ext cx="695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u="sng">
                <a:solidFill>
                  <a:schemeClr val="accent1"/>
                </a:solidFill>
                <a:latin typeface="Arial" charset="0"/>
              </a:rPr>
              <a:t>example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: Ba 3</a:t>
            </a:r>
            <a:r>
              <a:rPr lang="de-DE" b="1" i="1">
                <a:solidFill>
                  <a:schemeClr val="accent1"/>
                </a:solidFill>
                <a:latin typeface="Arial" charset="0"/>
              </a:rPr>
              <a:t>d</a:t>
            </a:r>
            <a:r>
              <a:rPr lang="de-DE" b="1" baseline="-25000">
                <a:solidFill>
                  <a:schemeClr val="accent1"/>
                </a:solidFill>
                <a:latin typeface="Arial" charset="0"/>
              </a:rPr>
              <a:t>5/2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 from thin BTO layer on STO</a:t>
            </a:r>
          </a:p>
        </p:txBody>
      </p:sp>
      <p:pic>
        <p:nvPicPr>
          <p:cNvPr id="109571" name="Picture 4" descr="E:\Users\Huth\Desktop\Bilder UNIFIT 2018\FIT-1-spe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5" descr="E:\Users\Huth\Desktop\Bilder UNIFIT 2018\FIT-1b-spe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3840163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Textfeld 17"/>
          <p:cNvSpPr txBox="1">
            <a:spLocks noChangeArrowheads="1"/>
          </p:cNvSpPr>
          <p:nvPr/>
        </p:nvSpPr>
        <p:spPr bwMode="auto">
          <a:xfrm>
            <a:off x="4994275" y="1952625"/>
            <a:ext cx="3881438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 u="sng">
                <a:latin typeface="Arial" charset="0"/>
              </a:rPr>
              <a:t>recorded data</a:t>
            </a:r>
            <a:r>
              <a:rPr lang="de-DE" sz="1600">
                <a:latin typeface="Arial" charset="0"/>
              </a:rPr>
              <a:t>:</a:t>
            </a:r>
          </a:p>
          <a:p>
            <a:pPr eaLnBrk="0" hangingPunct="0"/>
            <a:r>
              <a:rPr lang="de-DE" sz="1600">
                <a:latin typeface="Arial" charset="0"/>
              </a:rPr>
              <a:t>Ba 3</a:t>
            </a:r>
            <a:r>
              <a:rPr lang="de-DE" sz="1600" i="1">
                <a:latin typeface="Arial" charset="0"/>
              </a:rPr>
              <a:t>d</a:t>
            </a:r>
            <a:r>
              <a:rPr lang="de-DE" sz="1600">
                <a:latin typeface="Arial" charset="0"/>
              </a:rPr>
              <a:t> signal from 760 to 850 eV</a:t>
            </a:r>
          </a:p>
          <a:p>
            <a:pPr eaLnBrk="0" hangingPunct="0"/>
            <a:endParaRPr lang="de-DE" sz="1600">
              <a:latin typeface="Arial" charset="0"/>
            </a:endParaRPr>
          </a:p>
          <a:p>
            <a:pPr eaLnBrk="0" hangingPunct="0"/>
            <a:r>
              <a:rPr lang="de-DE" sz="1600">
                <a:latin typeface="Arial" charset="0"/>
              </a:rPr>
              <a:t>path: </a:t>
            </a:r>
            <a:r>
              <a:rPr lang="de-DE" sz="1600" i="1">
                <a:latin typeface="Arial" charset="0"/>
              </a:rPr>
              <a:t>Modify → Charge Correction 			Active Window</a:t>
            </a: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r>
              <a:rPr lang="de-DE" sz="1600" b="1">
                <a:latin typeface="Arial" charset="0"/>
              </a:rPr>
              <a:t>charge corrected data</a:t>
            </a:r>
          </a:p>
          <a:p>
            <a:pPr eaLnBrk="0" hangingPunct="0"/>
            <a:endParaRPr lang="de-DE" sz="160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109574" name="Picture 6" descr="E:\Users\Huth\Desktop\Bilder UNIFIT 2018\FIT-1-Charge Correcti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1363" y="3490913"/>
            <a:ext cx="1690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hteckiger Pfeil 20"/>
          <p:cNvSpPr/>
          <p:nvPr/>
        </p:nvSpPr>
        <p:spPr>
          <a:xfrm rot="5400000">
            <a:off x="4991894" y="1204119"/>
            <a:ext cx="384175" cy="1150937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Rechteckiger Pfeil 28"/>
          <p:cNvSpPr/>
          <p:nvPr/>
        </p:nvSpPr>
        <p:spPr>
          <a:xfrm rot="10800000">
            <a:off x="4608513" y="5232400"/>
            <a:ext cx="1150937" cy="384175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09577" name="Rechteck 22"/>
          <p:cNvSpPr>
            <a:spLocks noChangeArrowheads="1"/>
          </p:cNvSpPr>
          <p:nvPr/>
        </p:nvSpPr>
        <p:spPr bwMode="auto">
          <a:xfrm>
            <a:off x="544513" y="722313"/>
            <a:ext cx="2430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>
                <a:latin typeface="Arial" charset="0"/>
              </a:rPr>
              <a:t>① </a:t>
            </a:r>
            <a:r>
              <a:rPr lang="de-DE" b="1" u="sng">
                <a:latin typeface="Arial" charset="0"/>
              </a:rPr>
              <a:t>charge correction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007A9AF-949C-4B97-B590-632C4F04C005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78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pic>
        <p:nvPicPr>
          <p:cNvPr id="110594" name="Picture 5" descr="E:\Users\Huth\Desktop\Bilder UNIFIT 2018\FIT-2-spe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6" descr="E:\Users\Huth\Desktop\Bilder UNIFIT 2018\FIT-2b-spe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3840163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Textfeld 14"/>
          <p:cNvSpPr txBox="1">
            <a:spLocks noChangeArrowheads="1"/>
          </p:cNvSpPr>
          <p:nvPr/>
        </p:nvSpPr>
        <p:spPr bwMode="auto">
          <a:xfrm>
            <a:off x="4994275" y="2176463"/>
            <a:ext cx="3881438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latin typeface="Arial" charset="0"/>
              </a:rPr>
              <a:t>path: </a:t>
            </a:r>
            <a:r>
              <a:rPr lang="de-DE" sz="1600" i="1">
                <a:latin typeface="Arial" charset="0"/>
              </a:rPr>
              <a:t>Modify → Satellite Subtraction</a:t>
            </a: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r>
              <a:rPr lang="de-DE" sz="1600" b="1">
                <a:latin typeface="Arial" charset="0"/>
              </a:rPr>
              <a:t>data without excitation satellites</a:t>
            </a:r>
          </a:p>
          <a:p>
            <a:pPr eaLnBrk="0" hangingPunct="0"/>
            <a:endParaRPr lang="de-DE" sz="16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7" name="Rechteckiger Pfeil 16"/>
          <p:cNvSpPr/>
          <p:nvPr/>
        </p:nvSpPr>
        <p:spPr>
          <a:xfrm rot="5400000">
            <a:off x="4991894" y="1204119"/>
            <a:ext cx="384175" cy="1150937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Rechteckiger Pfeil 17"/>
          <p:cNvSpPr/>
          <p:nvPr/>
        </p:nvSpPr>
        <p:spPr>
          <a:xfrm rot="10800000">
            <a:off x="4608513" y="5232400"/>
            <a:ext cx="1150937" cy="384175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10599" name="Picture 7" descr="E:\Users\Huth\Desktop\Bilder UNIFIT 2018\FIT-2-Satellite Subtracti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1175" y="3005138"/>
            <a:ext cx="20828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0" name="Rechteck 21"/>
          <p:cNvSpPr>
            <a:spLocks noChangeArrowheads="1"/>
          </p:cNvSpPr>
          <p:nvPr/>
        </p:nvSpPr>
        <p:spPr bwMode="auto">
          <a:xfrm>
            <a:off x="544513" y="722313"/>
            <a:ext cx="2662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>
                <a:latin typeface="Arial" charset="0"/>
              </a:rPr>
              <a:t>② </a:t>
            </a:r>
            <a:r>
              <a:rPr lang="de-DE" b="1" u="sng">
                <a:latin typeface="Arial" charset="0"/>
              </a:rPr>
              <a:t>satellite subtraction</a:t>
            </a:r>
          </a:p>
        </p:txBody>
      </p:sp>
      <p:sp>
        <p:nvSpPr>
          <p:cNvPr id="110601" name="Textfeld 10"/>
          <p:cNvSpPr txBox="1">
            <a:spLocks noChangeArrowheads="1"/>
          </p:cNvSpPr>
          <p:nvPr/>
        </p:nvSpPr>
        <p:spPr bwMode="auto">
          <a:xfrm>
            <a:off x="2019300" y="290513"/>
            <a:ext cx="695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u="sng">
                <a:solidFill>
                  <a:schemeClr val="accent1"/>
                </a:solidFill>
                <a:latin typeface="Arial" charset="0"/>
              </a:rPr>
              <a:t>example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: Ba 3</a:t>
            </a:r>
            <a:r>
              <a:rPr lang="de-DE" b="1" i="1">
                <a:solidFill>
                  <a:schemeClr val="accent1"/>
                </a:solidFill>
                <a:latin typeface="Arial" charset="0"/>
              </a:rPr>
              <a:t>d</a:t>
            </a:r>
            <a:r>
              <a:rPr lang="de-DE" b="1" baseline="-25000">
                <a:solidFill>
                  <a:schemeClr val="accent1"/>
                </a:solidFill>
                <a:latin typeface="Arial" charset="0"/>
              </a:rPr>
              <a:t>5/2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 from thin BTO layer on STO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D3EAD4B-629C-417D-B80D-E2E510C6E6D2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79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pic>
        <p:nvPicPr>
          <p:cNvPr id="111618" name="Picture 6" descr="E:\Users\Huth\Desktop\Bilder UNIFIT 2018\FIT-2b-spe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extfeld 14"/>
          <p:cNvSpPr txBox="1">
            <a:spLocks noChangeArrowheads="1"/>
          </p:cNvSpPr>
          <p:nvPr/>
        </p:nvSpPr>
        <p:spPr bwMode="auto">
          <a:xfrm>
            <a:off x="4994275" y="2586038"/>
            <a:ext cx="38814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latin typeface="Arial" charset="0"/>
              </a:rPr>
              <a:t>set left border with left mouse button and right border with right mouse button</a:t>
            </a:r>
          </a:p>
          <a:p>
            <a:pPr eaLnBrk="0" hangingPunct="0"/>
            <a:endParaRPr lang="de-DE" sz="1600">
              <a:latin typeface="Arial" charset="0"/>
            </a:endParaRPr>
          </a:p>
          <a:p>
            <a:pPr eaLnBrk="0" hangingPunct="0"/>
            <a:r>
              <a:rPr lang="de-DE" sz="1600">
                <a:latin typeface="Arial" charset="0"/>
              </a:rPr>
              <a:t>path: </a:t>
            </a:r>
            <a:r>
              <a:rPr lang="de-DE" sz="1600" i="1">
                <a:latin typeface="Arial" charset="0"/>
              </a:rPr>
              <a:t>Modify → Reduction </a:t>
            </a:r>
            <a:r>
              <a:rPr lang="de-DE" sz="1600">
                <a:latin typeface="Arial" charset="0"/>
              </a:rPr>
              <a:t>or</a:t>
            </a: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r>
              <a:rPr lang="de-DE" sz="1600" b="1">
                <a:latin typeface="Arial" charset="0"/>
              </a:rPr>
              <a:t>reduced range of data</a:t>
            </a:r>
          </a:p>
          <a:p>
            <a:pPr eaLnBrk="0" hangingPunct="0"/>
            <a:endParaRPr lang="de-DE" sz="16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7" name="Rechteckiger Pfeil 16"/>
          <p:cNvSpPr/>
          <p:nvPr/>
        </p:nvSpPr>
        <p:spPr>
          <a:xfrm rot="5400000">
            <a:off x="4991894" y="1204119"/>
            <a:ext cx="384175" cy="1150937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Rechteckiger Pfeil 17"/>
          <p:cNvSpPr/>
          <p:nvPr/>
        </p:nvSpPr>
        <p:spPr>
          <a:xfrm rot="10800000">
            <a:off x="4608513" y="5232400"/>
            <a:ext cx="1150937" cy="384175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11622" name="Picture 2" descr="E:\Users\Huth\Desktop\Bilder UNIFIT 2018\FIT-3-spe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3840163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3" name="Picture 2" descr="E:\Users\Huth\Desktop\Bilder UNIFIT 2018\reduc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0663" y="3316288"/>
            <a:ext cx="36988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4" name="Rechteck 18"/>
          <p:cNvSpPr>
            <a:spLocks noChangeArrowheads="1"/>
          </p:cNvSpPr>
          <p:nvPr/>
        </p:nvSpPr>
        <p:spPr bwMode="auto">
          <a:xfrm>
            <a:off x="544513" y="722313"/>
            <a:ext cx="3457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>
                <a:latin typeface="Arial" charset="0"/>
              </a:rPr>
              <a:t>③ </a:t>
            </a:r>
            <a:r>
              <a:rPr lang="de-DE" b="1" u="sng">
                <a:latin typeface="Arial" charset="0"/>
              </a:rPr>
              <a:t>reduction of spectral range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2994025" y="1522413"/>
            <a:ext cx="0" cy="180340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3752850" y="1522413"/>
            <a:ext cx="0" cy="180340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627" name="Textfeld 13"/>
          <p:cNvSpPr txBox="1">
            <a:spLocks noChangeArrowheads="1"/>
          </p:cNvSpPr>
          <p:nvPr/>
        </p:nvSpPr>
        <p:spPr bwMode="auto">
          <a:xfrm>
            <a:off x="2019300" y="290513"/>
            <a:ext cx="695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u="sng">
                <a:solidFill>
                  <a:schemeClr val="accent1"/>
                </a:solidFill>
                <a:latin typeface="Arial" charset="0"/>
              </a:rPr>
              <a:t>example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: Ba 3</a:t>
            </a:r>
            <a:r>
              <a:rPr lang="de-DE" b="1" i="1">
                <a:solidFill>
                  <a:schemeClr val="accent1"/>
                </a:solidFill>
                <a:latin typeface="Arial" charset="0"/>
              </a:rPr>
              <a:t>d</a:t>
            </a:r>
            <a:r>
              <a:rPr lang="de-DE" b="1" baseline="-25000">
                <a:solidFill>
                  <a:schemeClr val="accent1"/>
                </a:solidFill>
                <a:latin typeface="Arial" charset="0"/>
              </a:rPr>
              <a:t>5/2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 from thin BTO layer on STO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2F8E744-3760-45F7-BF11-F10C76362D17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25603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5. 3D Waterfall 45°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905000"/>
            <a:ext cx="854710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642CC4C-3AD1-4F47-87A8-2797E423CD73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80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pic>
        <p:nvPicPr>
          <p:cNvPr id="112642" name="Picture 2" descr="E:\Users\Huth\Desktop\Bilder UNIFIT 2018\FIT-3-spe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 descr="E:\Users\Huth\Desktop\Bilder UNIFIT 2018\FIT-4-spe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3840163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Textfeld 12"/>
          <p:cNvSpPr txBox="1">
            <a:spLocks noChangeArrowheads="1"/>
          </p:cNvSpPr>
          <p:nvPr/>
        </p:nvSpPr>
        <p:spPr bwMode="auto">
          <a:xfrm>
            <a:off x="3902075" y="2247900"/>
            <a:ext cx="21844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latin typeface="Arial" charset="0"/>
              </a:rPr>
              <a:t>path: </a:t>
            </a:r>
            <a:r>
              <a:rPr lang="de-DE" sz="1600" i="1">
                <a:latin typeface="Arial" charset="0"/>
              </a:rPr>
              <a:t>Peak Fit → Fit Background XPS</a:t>
            </a:r>
            <a:endParaRPr lang="de-DE" sz="1600">
              <a:latin typeface="Arial" charset="0"/>
            </a:endParaRPr>
          </a:p>
        </p:txBody>
      </p:sp>
      <p:sp>
        <p:nvSpPr>
          <p:cNvPr id="16" name="Rechteckiger Pfeil 15"/>
          <p:cNvSpPr/>
          <p:nvPr/>
        </p:nvSpPr>
        <p:spPr>
          <a:xfrm rot="10800000">
            <a:off x="4608513" y="5232400"/>
            <a:ext cx="1150937" cy="384175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12646" name="Picture 4" descr="E:\Users\Huth\Desktop\Bilder UNIFIT 2018\FIT-4-backgroun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9950" y="773113"/>
            <a:ext cx="30099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7" name="Rechteck 17"/>
          <p:cNvSpPr>
            <a:spLocks noChangeArrowheads="1"/>
          </p:cNvSpPr>
          <p:nvPr/>
        </p:nvSpPr>
        <p:spPr bwMode="auto">
          <a:xfrm>
            <a:off x="544513" y="722313"/>
            <a:ext cx="3854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>
                <a:latin typeface="Arial" charset="0"/>
              </a:rPr>
              <a:t>④ </a:t>
            </a:r>
            <a:r>
              <a:rPr lang="de-DE" b="1" u="sng">
                <a:latin typeface="Arial" charset="0"/>
              </a:rPr>
              <a:t>inserting a fittable background</a:t>
            </a:r>
          </a:p>
        </p:txBody>
      </p:sp>
      <p:sp>
        <p:nvSpPr>
          <p:cNvPr id="19" name="Rechteckiger Pfeil 18"/>
          <p:cNvSpPr/>
          <p:nvPr/>
        </p:nvSpPr>
        <p:spPr>
          <a:xfrm rot="5400000">
            <a:off x="4991894" y="1204119"/>
            <a:ext cx="384175" cy="1150937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12649" name="Textfeld 10"/>
          <p:cNvSpPr txBox="1">
            <a:spLocks noChangeArrowheads="1"/>
          </p:cNvSpPr>
          <p:nvPr/>
        </p:nvSpPr>
        <p:spPr bwMode="auto">
          <a:xfrm>
            <a:off x="2019300" y="290513"/>
            <a:ext cx="695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u="sng">
                <a:solidFill>
                  <a:schemeClr val="accent1"/>
                </a:solidFill>
                <a:latin typeface="Arial" charset="0"/>
              </a:rPr>
              <a:t>example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: Ba 3</a:t>
            </a:r>
            <a:r>
              <a:rPr lang="de-DE" b="1" i="1">
                <a:solidFill>
                  <a:schemeClr val="accent1"/>
                </a:solidFill>
                <a:latin typeface="Arial" charset="0"/>
              </a:rPr>
              <a:t>d</a:t>
            </a:r>
            <a:r>
              <a:rPr lang="de-DE" b="1" baseline="-25000">
                <a:solidFill>
                  <a:schemeClr val="accent1"/>
                </a:solidFill>
                <a:latin typeface="Arial" charset="0"/>
              </a:rPr>
              <a:t>5/2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 from thin BTO layer on STO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A2F0514-D949-40AD-801C-CC51D8899BCD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81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pic>
        <p:nvPicPr>
          <p:cNvPr id="113666" name="Picture 3" descr="E:\Users\Huth\Desktop\Bilder UNIFIT 2018\FIT-4-spe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Textfeld 14"/>
          <p:cNvSpPr txBox="1">
            <a:spLocks noChangeArrowheads="1"/>
          </p:cNvSpPr>
          <p:nvPr/>
        </p:nvSpPr>
        <p:spPr bwMode="auto">
          <a:xfrm>
            <a:off x="4818063" y="2030413"/>
            <a:ext cx="38814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latin typeface="Arial" charset="0"/>
              </a:rPr>
              <a:t>path: </a:t>
            </a:r>
            <a:r>
              <a:rPr lang="de-DE" sz="1600" i="1">
                <a:latin typeface="Arial" charset="0"/>
              </a:rPr>
              <a:t>Peak Fit → Manual Input of Start Parameters → Singlet Peaks</a:t>
            </a:r>
          </a:p>
          <a:p>
            <a:pPr eaLnBrk="0" hangingPunct="0"/>
            <a:endParaRPr lang="de-DE" sz="1600" i="1">
              <a:latin typeface="Arial" charset="0"/>
            </a:endParaRPr>
          </a:p>
          <a:p>
            <a:pPr eaLnBrk="0" hangingPunct="0"/>
            <a:r>
              <a:rPr lang="de-DE" sz="1600" u="sng">
                <a:solidFill>
                  <a:schemeClr val="accent1"/>
                </a:solidFill>
                <a:latin typeface="Arial" charset="0"/>
              </a:rPr>
              <a:t>several parameter windows will open</a:t>
            </a:r>
          </a:p>
        </p:txBody>
      </p:sp>
      <p:sp>
        <p:nvSpPr>
          <p:cNvPr id="16" name="Rechteckiger Pfeil 15"/>
          <p:cNvSpPr/>
          <p:nvPr/>
        </p:nvSpPr>
        <p:spPr>
          <a:xfrm rot="5400000">
            <a:off x="4991894" y="1204119"/>
            <a:ext cx="384175" cy="1150937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13669" name="Picture 4" descr="E:\Users\Huth\Desktop\Bilder UNIFIT 2018\FIT-5-peak numb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6950" y="4473575"/>
            <a:ext cx="13858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feil nach rechts 1"/>
          <p:cNvSpPr/>
          <p:nvPr/>
        </p:nvSpPr>
        <p:spPr>
          <a:xfrm>
            <a:off x="1168400" y="4943475"/>
            <a:ext cx="652463" cy="168275"/>
          </a:xfrm>
          <a:prstGeom prst="righ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8" name="Pfeil nach rechts 17"/>
          <p:cNvSpPr/>
          <p:nvPr/>
        </p:nvSpPr>
        <p:spPr>
          <a:xfrm>
            <a:off x="4125913" y="4943475"/>
            <a:ext cx="652462" cy="166688"/>
          </a:xfrm>
          <a:prstGeom prst="righ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pic>
        <p:nvPicPr>
          <p:cNvPr id="113672" name="Picture 5" descr="E:\Users\Huth\Desktop\Bilder UNIFIT 2018\FIT-5-Min Max Parame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4025" y="3333750"/>
            <a:ext cx="24511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3" name="Rechteck 21"/>
          <p:cNvSpPr>
            <a:spLocks noChangeArrowheads="1"/>
          </p:cNvSpPr>
          <p:nvPr/>
        </p:nvSpPr>
        <p:spPr bwMode="auto">
          <a:xfrm>
            <a:off x="544513" y="722313"/>
            <a:ext cx="2995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>
                <a:latin typeface="Arial" charset="0"/>
              </a:rPr>
              <a:t>⑤ </a:t>
            </a:r>
            <a:r>
              <a:rPr lang="de-DE" b="1" u="sng">
                <a:latin typeface="Arial" charset="0"/>
              </a:rPr>
              <a:t>inserting fittable peaks</a:t>
            </a:r>
          </a:p>
        </p:txBody>
      </p:sp>
      <p:sp>
        <p:nvSpPr>
          <p:cNvPr id="113674" name="Textfeld 5"/>
          <p:cNvSpPr txBox="1">
            <a:spLocks noChangeArrowheads="1"/>
          </p:cNvSpPr>
          <p:nvPr/>
        </p:nvSpPr>
        <p:spPr bwMode="auto">
          <a:xfrm>
            <a:off x="1997075" y="5707063"/>
            <a:ext cx="1870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>
                <a:latin typeface="Arial" charset="0"/>
              </a:rPr>
              <a:t>How many peaks?</a:t>
            </a:r>
          </a:p>
        </p:txBody>
      </p:sp>
      <p:sp>
        <p:nvSpPr>
          <p:cNvPr id="113675" name="Textfeld 23"/>
          <p:cNvSpPr txBox="1">
            <a:spLocks noChangeArrowheads="1"/>
          </p:cNvSpPr>
          <p:nvPr/>
        </p:nvSpPr>
        <p:spPr bwMode="auto">
          <a:xfrm>
            <a:off x="5197475" y="5735638"/>
            <a:ext cx="3100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>
                <a:latin typeface="Arial" charset="0"/>
              </a:rPr>
              <a:t>Minimum and maximum values </a:t>
            </a:r>
          </a:p>
          <a:p>
            <a:pPr algn="ctr" eaLnBrk="0" hangingPunct="0"/>
            <a:r>
              <a:rPr lang="de-DE" sz="1600">
                <a:latin typeface="Arial" charset="0"/>
              </a:rPr>
              <a:t>of peak parameters?</a:t>
            </a:r>
          </a:p>
        </p:txBody>
      </p:sp>
      <p:sp>
        <p:nvSpPr>
          <p:cNvPr id="113676" name="Textfeld 13"/>
          <p:cNvSpPr txBox="1">
            <a:spLocks noChangeArrowheads="1"/>
          </p:cNvSpPr>
          <p:nvPr/>
        </p:nvSpPr>
        <p:spPr bwMode="auto">
          <a:xfrm>
            <a:off x="2019300" y="290513"/>
            <a:ext cx="695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u="sng">
                <a:solidFill>
                  <a:schemeClr val="accent1"/>
                </a:solidFill>
                <a:latin typeface="Arial" charset="0"/>
              </a:rPr>
              <a:t>example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: Ba 3</a:t>
            </a:r>
            <a:r>
              <a:rPr lang="de-DE" b="1" i="1">
                <a:solidFill>
                  <a:schemeClr val="accent1"/>
                </a:solidFill>
                <a:latin typeface="Arial" charset="0"/>
              </a:rPr>
              <a:t>d</a:t>
            </a:r>
            <a:r>
              <a:rPr lang="de-DE" b="1" baseline="-25000">
                <a:solidFill>
                  <a:schemeClr val="accent1"/>
                </a:solidFill>
                <a:latin typeface="Arial" charset="0"/>
              </a:rPr>
              <a:t>5/2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 from thin BTO layer on STO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EE01746-A38B-4C8F-92B3-B1A1E6068D6E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82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16" name="Rechteckiger Pfeil 15"/>
          <p:cNvSpPr/>
          <p:nvPr/>
        </p:nvSpPr>
        <p:spPr>
          <a:xfrm rot="5400000">
            <a:off x="5231606" y="2804319"/>
            <a:ext cx="384175" cy="1150938"/>
          </a:xfrm>
          <a:prstGeom prst="ben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14691" name="Rechteck 21"/>
          <p:cNvSpPr>
            <a:spLocks noChangeArrowheads="1"/>
          </p:cNvSpPr>
          <p:nvPr/>
        </p:nvSpPr>
        <p:spPr bwMode="auto">
          <a:xfrm>
            <a:off x="544513" y="722313"/>
            <a:ext cx="2995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>
                <a:latin typeface="Arial" charset="0"/>
              </a:rPr>
              <a:t>⑤ </a:t>
            </a:r>
            <a:r>
              <a:rPr lang="de-DE" b="1" u="sng">
                <a:latin typeface="Arial" charset="0"/>
              </a:rPr>
              <a:t>inserting fittable peaks</a:t>
            </a:r>
          </a:p>
        </p:txBody>
      </p:sp>
      <p:sp>
        <p:nvSpPr>
          <p:cNvPr id="114692" name="Textfeld 5"/>
          <p:cNvSpPr txBox="1">
            <a:spLocks noChangeArrowheads="1"/>
          </p:cNvSpPr>
          <p:nvPr/>
        </p:nvSpPr>
        <p:spPr bwMode="auto">
          <a:xfrm>
            <a:off x="1725613" y="4437063"/>
            <a:ext cx="18843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600">
                <a:latin typeface="Arial" charset="0"/>
              </a:rPr>
              <a:t>Peak Parameters?</a:t>
            </a:r>
          </a:p>
        </p:txBody>
      </p:sp>
      <p:pic>
        <p:nvPicPr>
          <p:cNvPr id="114693" name="Picture 2" descr="E:\Users\Huth\Desktop\Bilder UNIFIT 2018\FIT-5-spe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8513" y="3833813"/>
            <a:ext cx="4319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Textfeld 18"/>
          <p:cNvSpPr txBox="1">
            <a:spLocks noChangeArrowheads="1"/>
          </p:cNvSpPr>
          <p:nvPr/>
        </p:nvSpPr>
        <p:spPr bwMode="auto">
          <a:xfrm>
            <a:off x="5219700" y="1792288"/>
            <a:ext cx="3206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>
                <a:latin typeface="Arial" charset="0"/>
              </a:rPr>
              <a:t>1. inserting the peaks by clicking at an approximate position</a:t>
            </a:r>
          </a:p>
          <a:p>
            <a:pPr algn="ctr" eaLnBrk="0" hangingPunct="0"/>
            <a:endParaRPr lang="de-DE" sz="1600">
              <a:latin typeface="Arial" charset="0"/>
            </a:endParaRPr>
          </a:p>
          <a:p>
            <a:pPr algn="ctr" eaLnBrk="0" hangingPunct="0"/>
            <a:r>
              <a:rPr lang="de-DE" sz="1600">
                <a:latin typeface="Arial" charset="0"/>
              </a:rPr>
              <a:t>2. fixing of peak parameters</a:t>
            </a:r>
          </a:p>
        </p:txBody>
      </p:sp>
      <p:pic>
        <p:nvPicPr>
          <p:cNvPr id="114695" name="Picture 2" descr="E:\Users\Huth\Documents\05 Zeug\UNIFIT\UNIFIT 2018\Bilder UNIFIT 2018\FIT-5-Parameters Peak Fi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" y="1531938"/>
            <a:ext cx="380365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6" name="Textfeld 9"/>
          <p:cNvSpPr txBox="1">
            <a:spLocks noChangeArrowheads="1"/>
          </p:cNvSpPr>
          <p:nvPr/>
        </p:nvSpPr>
        <p:spPr bwMode="auto">
          <a:xfrm>
            <a:off x="2019300" y="290513"/>
            <a:ext cx="695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u="sng">
                <a:solidFill>
                  <a:schemeClr val="accent1"/>
                </a:solidFill>
                <a:latin typeface="Arial" charset="0"/>
              </a:rPr>
              <a:t>example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: Ba 3</a:t>
            </a:r>
            <a:r>
              <a:rPr lang="de-DE" b="1" i="1">
                <a:solidFill>
                  <a:schemeClr val="accent1"/>
                </a:solidFill>
                <a:latin typeface="Arial" charset="0"/>
              </a:rPr>
              <a:t>d</a:t>
            </a:r>
            <a:r>
              <a:rPr lang="de-DE" b="1" baseline="-25000">
                <a:solidFill>
                  <a:schemeClr val="accent1"/>
                </a:solidFill>
                <a:latin typeface="Arial" charset="0"/>
              </a:rPr>
              <a:t>5/2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 from thin BTO layer on STO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91549D8-9A22-4450-A9E4-33B73303F381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83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pic>
        <p:nvPicPr>
          <p:cNvPr id="115714" name="Picture 2" descr="E:\Users\Huth\Desktop\Bilder UNIFIT 2018\FIT-5-spe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11300"/>
            <a:ext cx="43211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 descr="E:\Users\Huth\Desktop\Bilder UNIFIT 2018\FIT-6-spe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3613" y="3840163"/>
            <a:ext cx="4319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Rechteck 16"/>
          <p:cNvSpPr>
            <a:spLocks noChangeArrowheads="1"/>
          </p:cNvSpPr>
          <p:nvPr/>
        </p:nvSpPr>
        <p:spPr bwMode="auto">
          <a:xfrm>
            <a:off x="544513" y="722313"/>
            <a:ext cx="2405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>
                <a:latin typeface="Arial" charset="0"/>
              </a:rPr>
              <a:t>⑥ </a:t>
            </a:r>
            <a:r>
              <a:rPr lang="de-DE" b="1" u="sng">
                <a:latin typeface="Arial" charset="0"/>
              </a:rPr>
              <a:t>running a peak fit</a:t>
            </a:r>
          </a:p>
        </p:txBody>
      </p:sp>
      <p:pic>
        <p:nvPicPr>
          <p:cNvPr id="115717" name="Picture 2" descr="E:\Users\Huth\Desktop\Bilder UNIFIT 2018\FIT-5-Number of Iteratio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9100" y="1327150"/>
            <a:ext cx="2967038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2" descr="E:\Users\Huth\Desktop\Bilder UNIFIT 2018\FIT-6-Stop Iteration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088" y="4030663"/>
            <a:ext cx="3711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feil nach rechts 18"/>
          <p:cNvSpPr/>
          <p:nvPr/>
        </p:nvSpPr>
        <p:spPr>
          <a:xfrm>
            <a:off x="4681538" y="2368550"/>
            <a:ext cx="652462" cy="382588"/>
          </a:xfrm>
          <a:prstGeom prst="righ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 rot="5400000">
            <a:off x="6656388" y="3225800"/>
            <a:ext cx="652462" cy="382588"/>
          </a:xfrm>
          <a:prstGeom prst="righ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 rot="10800000">
            <a:off x="4095750" y="4848225"/>
            <a:ext cx="652463" cy="382588"/>
          </a:xfrm>
          <a:prstGeom prst="righ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5722" name="Textfeld 11"/>
          <p:cNvSpPr txBox="1">
            <a:spLocks noChangeArrowheads="1"/>
          </p:cNvSpPr>
          <p:nvPr/>
        </p:nvSpPr>
        <p:spPr bwMode="auto">
          <a:xfrm>
            <a:off x="2019300" y="290513"/>
            <a:ext cx="695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u="sng">
                <a:solidFill>
                  <a:schemeClr val="accent1"/>
                </a:solidFill>
                <a:latin typeface="Arial" charset="0"/>
              </a:rPr>
              <a:t>example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: Ba 3</a:t>
            </a:r>
            <a:r>
              <a:rPr lang="de-DE" b="1" i="1">
                <a:solidFill>
                  <a:schemeClr val="accent1"/>
                </a:solidFill>
                <a:latin typeface="Arial" charset="0"/>
              </a:rPr>
              <a:t>d</a:t>
            </a:r>
            <a:r>
              <a:rPr lang="de-DE" b="1" baseline="-25000">
                <a:solidFill>
                  <a:schemeClr val="accent1"/>
                </a:solidFill>
                <a:latin typeface="Arial" charset="0"/>
              </a:rPr>
              <a:t>5/2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 from thin BTO layer on STO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1FFF4BD-2B26-4AB6-B5DF-C3EAE3AC478E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84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pic>
        <p:nvPicPr>
          <p:cNvPr id="116738" name="Picture 3" descr="E:\Users\Huth\Desktop\Bilder UNIFIT 2018\FIT-6-spe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1275" y="2335213"/>
            <a:ext cx="38385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hteck 16"/>
          <p:cNvSpPr>
            <a:spLocks noChangeArrowheads="1"/>
          </p:cNvSpPr>
          <p:nvPr/>
        </p:nvSpPr>
        <p:spPr bwMode="auto">
          <a:xfrm>
            <a:off x="544513" y="722313"/>
            <a:ext cx="2763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>
                <a:latin typeface="Arial" charset="0"/>
              </a:rPr>
              <a:t>⑦ </a:t>
            </a:r>
            <a:r>
              <a:rPr lang="de-DE" b="1" u="sng">
                <a:latin typeface="Arial" charset="0"/>
              </a:rPr>
              <a:t>customize the layout</a:t>
            </a:r>
          </a:p>
        </p:txBody>
      </p:sp>
      <p:pic>
        <p:nvPicPr>
          <p:cNvPr id="116740" name="Picture 3" descr="E:\Users\Huth\Desktop\Bilder UNIFIT 2018\FIT-7-Xaxi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6550" y="2684463"/>
            <a:ext cx="2166938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4" descr="E:\Users\Huth\Desktop\Bilder UNIFIT 2018\FIT-7-Yaxi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" y="1268413"/>
            <a:ext cx="191452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5" descr="E:\Users\Huth\Desktop\Bilder UNIFIT 2018\FIT-7-Layou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7775" y="800100"/>
            <a:ext cx="3795713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feil nach rechts 17"/>
          <p:cNvSpPr/>
          <p:nvPr/>
        </p:nvSpPr>
        <p:spPr>
          <a:xfrm rot="13097282">
            <a:off x="2195513" y="2082800"/>
            <a:ext cx="652462" cy="192088"/>
          </a:xfrm>
          <a:prstGeom prst="rightArrow">
            <a:avLst/>
          </a:prstGeom>
          <a:solidFill>
            <a:schemeClr val="accent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9" name="Pfeil nach rechts 18"/>
          <p:cNvSpPr/>
          <p:nvPr/>
        </p:nvSpPr>
        <p:spPr>
          <a:xfrm rot="16200000">
            <a:off x="5377656" y="2723357"/>
            <a:ext cx="434975" cy="192088"/>
          </a:xfrm>
          <a:prstGeom prst="rightArrow">
            <a:avLst/>
          </a:prstGeom>
          <a:solidFill>
            <a:schemeClr val="accent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>
            <a:off x="6094413" y="3606800"/>
            <a:ext cx="652462" cy="192088"/>
          </a:xfrm>
          <a:prstGeom prst="rightArrow">
            <a:avLst/>
          </a:prstGeom>
          <a:solidFill>
            <a:schemeClr val="accent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pic>
        <p:nvPicPr>
          <p:cNvPr id="116746" name="Picture 2" descr="E:\Users\Huth\Desktop\Bilder UNIFIT 2018\FIT-7-spe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81275" y="4762500"/>
            <a:ext cx="3838575" cy="19843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6747" name="Textfeld 1"/>
          <p:cNvSpPr txBox="1">
            <a:spLocks noChangeArrowheads="1"/>
          </p:cNvSpPr>
          <p:nvPr/>
        </p:nvSpPr>
        <p:spPr bwMode="auto">
          <a:xfrm>
            <a:off x="2403475" y="1219200"/>
            <a:ext cx="2643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>
                <a:latin typeface="Arial" charset="0"/>
              </a:rPr>
              <a:t>open the layout dialogues by clicking into the ares of interest </a:t>
            </a:r>
          </a:p>
        </p:txBody>
      </p:sp>
      <p:sp>
        <p:nvSpPr>
          <p:cNvPr id="24" name="Pfeil nach rechts 23"/>
          <p:cNvSpPr/>
          <p:nvPr/>
        </p:nvSpPr>
        <p:spPr>
          <a:xfrm rot="5400000">
            <a:off x="5290344" y="4037807"/>
            <a:ext cx="800100" cy="563562"/>
          </a:xfrm>
          <a:prstGeom prst="rightArrow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hangingPunct="0">
              <a:defRPr/>
            </a:pPr>
            <a:endParaRPr lang="de-DE"/>
          </a:p>
        </p:txBody>
      </p:sp>
      <p:sp>
        <p:nvSpPr>
          <p:cNvPr id="116749" name="Textfeld 14"/>
          <p:cNvSpPr txBox="1">
            <a:spLocks noChangeArrowheads="1"/>
          </p:cNvSpPr>
          <p:nvPr/>
        </p:nvSpPr>
        <p:spPr bwMode="auto">
          <a:xfrm>
            <a:off x="2019300" y="290513"/>
            <a:ext cx="695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 u="sng">
                <a:solidFill>
                  <a:schemeClr val="accent1"/>
                </a:solidFill>
                <a:latin typeface="Arial" charset="0"/>
              </a:rPr>
              <a:t>example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: Ba 3</a:t>
            </a:r>
            <a:r>
              <a:rPr lang="de-DE" b="1" i="1">
                <a:solidFill>
                  <a:schemeClr val="accent1"/>
                </a:solidFill>
                <a:latin typeface="Arial" charset="0"/>
              </a:rPr>
              <a:t>d</a:t>
            </a:r>
            <a:r>
              <a:rPr lang="de-DE" b="1" baseline="-25000">
                <a:solidFill>
                  <a:schemeClr val="accent1"/>
                </a:solidFill>
                <a:latin typeface="Arial" charset="0"/>
              </a:rPr>
              <a:t>5/2</a:t>
            </a:r>
            <a:r>
              <a:rPr lang="de-DE" b="1">
                <a:solidFill>
                  <a:schemeClr val="accent1"/>
                </a:solidFill>
                <a:latin typeface="Arial" charset="0"/>
              </a:rPr>
              <a:t> from thin BTO layer on STO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07950" y="490538"/>
            <a:ext cx="8234363" cy="56356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09585" eaLnBrk="1" hangingPunct="1">
              <a:defRPr/>
            </a:pPr>
            <a:r>
              <a:rPr lang="en-US" altLang="de-DE" sz="2667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Window Types</a:t>
            </a:r>
            <a:endParaRPr lang="en-US" altLang="de-DE" sz="2667" u="sng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Foliennummernplatzhalter 7"/>
          <p:cNvSpPr>
            <a:spLocks noGrp="1"/>
          </p:cNvSpPr>
          <p:nvPr>
            <p:ph type="sldNum" sz="quarter" idx="10"/>
          </p:nvPr>
        </p:nvSpPr>
        <p:spPr bwMode="auto">
          <a:extLst/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defRPr sz="1600">
                <a:solidFill>
                  <a:srgbClr val="262A3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990575" indent="-38099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523962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2133547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743131" indent="-304792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335271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3962301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4571886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5181470" indent="-304792" defTabSz="60958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0E84C96-0E17-4188-87BE-4F2C7287D9C0}" type="slidenum">
              <a:rPr lang="de-DE" altLang="de-DE" sz="1333">
                <a:solidFill>
                  <a:srgbClr val="D8413E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9</a:t>
            </a:fld>
            <a:endParaRPr lang="de-DE" altLang="de-DE" sz="1333">
              <a:solidFill>
                <a:srgbClr val="D8413E"/>
              </a:solidFill>
            </a:endParaRPr>
          </a:p>
        </p:txBody>
      </p:sp>
      <p:sp>
        <p:nvSpPr>
          <p:cNvPr id="26627" name="Textfeld 13"/>
          <p:cNvSpPr txBox="1">
            <a:spLocks noChangeArrowheads="1"/>
          </p:cNvSpPr>
          <p:nvPr/>
        </p:nvSpPr>
        <p:spPr bwMode="auto">
          <a:xfrm>
            <a:off x="244475" y="1214438"/>
            <a:ext cx="5495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5600"/>
            <a:r>
              <a:rPr lang="en-US" altLang="de-DE" sz="2200" b="1">
                <a:latin typeface="Arial" charset="0"/>
              </a:rPr>
              <a:t>6. 3D Waterfall -45°</a:t>
            </a:r>
            <a:endParaRPr lang="en-US" altLang="de-DE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Grafi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866900"/>
            <a:ext cx="8631237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sterfoliensatz_4zu3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sterfoliensatz_4zu3.pptx" id="{683FD7E4-CB40-4FE5-8F11-EE4959B0C684}" vid="{D7434C2E-C02C-4314-952E-D0AC0B9DE11C}"/>
    </a:ext>
  </a:extLst>
</a:theme>
</file>

<file path=ppt/theme/theme2.xml><?xml version="1.0" encoding="utf-8"?>
<a:theme xmlns:a="http://schemas.openxmlformats.org/drawingml/2006/main" name="1_UniLeipzig_PPT Vorlage_170609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4zu3.pptx" id="{683FD7E4-CB40-4FE5-8F11-EE4959B0C684}" vid="{DD36222E-8EA9-4A31-A69E-54B9579F82E3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Musterfoliensatz_4zu3</Template>
  <TotalTime>0</TotalTime>
  <Words>2576</Words>
  <Application>Microsoft Office PowerPoint</Application>
  <PresentationFormat>Bildschirmpräsentation (4:3)</PresentationFormat>
  <Paragraphs>668</Paragraphs>
  <Slides>84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84</vt:i4>
      </vt:variant>
    </vt:vector>
  </HeadingPairs>
  <TitlesOfParts>
    <vt:vector size="95" baseType="lpstr">
      <vt:lpstr>ＭＳ Ｐゴシック</vt:lpstr>
      <vt:lpstr>ＭＳ Ｐゴシック</vt:lpstr>
      <vt:lpstr>Arial</vt:lpstr>
      <vt:lpstr>Calibri</vt:lpstr>
      <vt:lpstr>Cambria Math</vt:lpstr>
      <vt:lpstr>Century Gothic</vt:lpstr>
      <vt:lpstr>Futura</vt:lpstr>
      <vt:lpstr>Symbol</vt:lpstr>
      <vt:lpstr>Times New Roman</vt:lpstr>
      <vt:lpstr>Musterfoliensatz_4zu3</vt:lpstr>
      <vt:lpstr>1_UniLeipzig_PPT Vorlage_170609</vt:lpstr>
      <vt:lpstr>The improved Spectrum Processing, Analysis and Presentation Software for XPS, AES, XAS and RAMAN Spectroscopy   or How to actually use Unifit </vt:lpstr>
      <vt:lpstr>ProgramME features → Content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1. Window Types</vt:lpstr>
      <vt:lpstr>2. Operation Calls</vt:lpstr>
      <vt:lpstr>2. Operation Calls</vt:lpstr>
      <vt:lpstr>3. Presetting</vt:lpstr>
      <vt:lpstr>PowerPoint-Präsentation</vt:lpstr>
      <vt:lpstr>3. Presettings – Hide standard windows </vt:lpstr>
      <vt:lpstr>4. Import</vt:lpstr>
      <vt:lpstr>4. Import  – select spectra</vt:lpstr>
      <vt:lpstr>4. Import   – Batch Loading of measurement daTa</vt:lpstr>
      <vt:lpstr>5. INPUT/OUTPUT – UNIFIT Projects (*.ufp)</vt:lpstr>
      <vt:lpstr>5. INPUT/OUTPUT – UNIFIT Processing STEPS/  DESIGN FEATURES STANDAD WINDOwS (*.PPD) </vt:lpstr>
      <vt:lpstr>5. INPUT/OUTPUT – Annotation/Design (*.dsg)</vt:lpstr>
      <vt:lpstr>5. input/output – data banks</vt:lpstr>
      <vt:lpstr>6. modification</vt:lpstr>
      <vt:lpstr>6. modification – Edit (Acquisition)    Parameters of Standard Windows</vt:lpstr>
      <vt:lpstr>6. Modification – Edit (Acquisition)    Parameters of Standard Windows</vt:lpstr>
      <vt:lpstr>6. modification   – Reduction/expansion</vt:lpstr>
      <vt:lpstr>6. modification   – Differentiation/Integration</vt:lpstr>
      <vt:lpstr>6. modification   – Addition/Subtraction</vt:lpstr>
      <vt:lpstr>6. modification  – Background subtraction</vt:lpstr>
      <vt:lpstr>6. modification  – Subtract Satellite</vt:lpstr>
      <vt:lpstr>6. modification  – Charge Correction</vt:lpstr>
      <vt:lpstr>6. modification – Correction with         transmission function</vt:lpstr>
      <vt:lpstr>7. Fitting</vt:lpstr>
      <vt:lpstr>7. Fitting – Master &amp; slave Peaks</vt:lpstr>
      <vt:lpstr>7. Fitting – Peak Type</vt:lpstr>
      <vt:lpstr>7. Fitting – Fit Parameter</vt:lpstr>
      <vt:lpstr>7. Fitting – Fit Procedure</vt:lpstr>
      <vt:lpstr>7. Fitting – Background function</vt:lpstr>
      <vt:lpstr>7. Fitting – Inhomogeneous Samples</vt:lpstr>
      <vt:lpstr>7. Fitting   – Batch Processing</vt:lpstr>
      <vt:lpstr>8. Evaluation</vt:lpstr>
      <vt:lpstr>8. Evaluation   – Qualitative Analysis</vt:lpstr>
      <vt:lpstr>8. Evaluation   – quantitative Analysis</vt:lpstr>
      <vt:lpstr>8. Evaluation   – quantitative Analysis</vt:lpstr>
      <vt:lpstr>8. Evaluation   – quantitative Analysis – 100 %</vt:lpstr>
      <vt:lpstr>8. Evaluation   – Fit Parameter Errors</vt:lpstr>
      <vt:lpstr>8. Evaluation   – Layer Thickness Estimation</vt:lpstr>
      <vt:lpstr>8. Evaluation   – Layer Thickness Estimation</vt:lpstr>
      <vt:lpstr>8. Evaluation   – Chemical Analysis</vt:lpstr>
      <vt:lpstr>8. Evaluation   – Saving of Processing steps</vt:lpstr>
      <vt:lpstr>8. Evaluation – 3d Plots</vt:lpstr>
      <vt:lpstr>8. Evaluation   – Video Sequence</vt:lpstr>
      <vt:lpstr>8. Evaluation – XY 3d Plots</vt:lpstr>
      <vt:lpstr>8. Evaluation – XY 3d Plots   – Improvement of Resolution</vt:lpstr>
      <vt:lpstr>8. Evaluation – Parameter Plots</vt:lpstr>
      <vt:lpstr>8. Evaluation – Parameter Plots</vt:lpstr>
      <vt:lpstr>9. Presentation - Design – Insert</vt:lpstr>
      <vt:lpstr>9. Presentation - Design – Title/LABELLING</vt:lpstr>
      <vt:lpstr>9. Presentation - Design – Change</vt:lpstr>
      <vt:lpstr>9. Presentation - Design – Change</vt:lpstr>
      <vt:lpstr>10. Information</vt:lpstr>
      <vt:lpstr>11. Export – Data (*.dat files)</vt:lpstr>
      <vt:lpstr>11. Export – image (various formats)</vt:lpstr>
      <vt:lpstr>12. X-ray Absorption   Spectroscopy</vt:lpstr>
      <vt:lpstr>12. Auger Electron Spectroscopy</vt:lpstr>
      <vt:lpstr>12. RAMAN Spectroscopy</vt:lpstr>
      <vt:lpstr>12. RAMAN Spectroscopy  – automatic Spike correction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 in Arial Bold Kann auch dreizeilig sein muss aber nicht</dc:title>
  <dc:creator>Paula Huth</dc:creator>
  <cp:lastModifiedBy>RHesse</cp:lastModifiedBy>
  <cp:revision>317</cp:revision>
  <cp:lastPrinted>2021-09-14T07:15:30Z</cp:lastPrinted>
  <dcterms:created xsi:type="dcterms:W3CDTF">2018-02-06T08:20:19Z</dcterms:created>
  <dcterms:modified xsi:type="dcterms:W3CDTF">2023-04-25T07:53:07Z</dcterms:modified>
</cp:coreProperties>
</file>